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4"/>
  </p:notesMasterIdLst>
  <p:handoutMasterIdLst>
    <p:handoutMasterId r:id="rId15"/>
  </p:handoutMasterIdLst>
  <p:sldIdLst>
    <p:sldId id="314" r:id="rId5"/>
    <p:sldId id="499" r:id="rId6"/>
    <p:sldId id="508" r:id="rId7"/>
    <p:sldId id="502" r:id="rId8"/>
    <p:sldId id="509" r:id="rId9"/>
    <p:sldId id="510" r:id="rId10"/>
    <p:sldId id="512" r:id="rId11"/>
    <p:sldId id="511" r:id="rId12"/>
    <p:sldId id="310" r:id="rId13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an Carlos Gómez Martín" initials="JCGM" lastIdx="18" clrIdx="0">
    <p:extLst>
      <p:ext uri="{19B8F6BF-5375-455C-9EA6-DF929625EA0E}">
        <p15:presenceInfo xmlns:p15="http://schemas.microsoft.com/office/powerpoint/2012/main" userId="S-1-5-21-3547970401-2973605883-2838672038-1776" providerId="AD"/>
      </p:ext>
    </p:extLst>
  </p:cmAuthor>
  <p:cmAuthor id="2" name="Renato Oña Pólit" initials="ROP" lastIdx="1" clrIdx="1">
    <p:extLst>
      <p:ext uri="{19B8F6BF-5375-455C-9EA6-DF929625EA0E}">
        <p15:presenceInfo xmlns:p15="http://schemas.microsoft.com/office/powerpoint/2012/main" userId="bb528746b054c8f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868"/>
    <a:srgbClr val="019F6C"/>
    <a:srgbClr val="1E3B59"/>
    <a:srgbClr val="196142"/>
    <a:srgbClr val="1D3C59"/>
    <a:srgbClr val="64D6A5"/>
    <a:srgbClr val="299D6C"/>
    <a:srgbClr val="8BE1BC"/>
    <a:srgbClr val="3CCC8E"/>
    <a:srgbClr val="D0D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041" autoAdjust="0"/>
  </p:normalViewPr>
  <p:slideViewPr>
    <p:cSldViewPr>
      <p:cViewPr varScale="1">
        <p:scale>
          <a:sx n="87" d="100"/>
          <a:sy n="87" d="100"/>
        </p:scale>
        <p:origin x="7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76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5-22T09:28:10.018" idx="1">
    <p:pos x="5288" y="3713"/>
    <p:text>Sería muy conveniente al ser un evento con más orientación ambiental que este impacto pudiera ser mejor visibilizado en la presentación.</p:text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F855F-A095-473B-A335-3B1A960301C0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11A98-7839-4A6F-A508-857F0413FD3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6611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5A0DA-69B1-4873-985F-4DD3B38E94D5}" type="datetimeFigureOut">
              <a:rPr lang="es-ES" smtClean="0"/>
              <a:pPr/>
              <a:t>22/05/2017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C14C4-04C2-42AD-8146-4229100E0A0D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57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8395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20812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54285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5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4932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6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3030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7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95469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/>
              <a:pPr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91259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0C14C4-04C2-42AD-8146-4229100E0A0D}" type="slidenum">
              <a:rPr lang="es-ES" smtClean="0">
                <a:solidFill>
                  <a:prstClr val="black"/>
                </a:solidFill>
              </a:rPr>
              <a:pPr/>
              <a:t>9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42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6E3A6-42C2-4461-A0E0-B0884A377EFA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3E9F0-3494-4810-B0BA-E94C45729707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C8666B-8054-4404-95C7-56AF07D9ECC5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63C6E-1DE3-4F74-ADA7-3183F088E28B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227" y="0"/>
            <a:ext cx="2610214" cy="78115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F47B-2B4F-4148-A19E-75D4F23D94C1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2B09-3674-474D-AFCF-FC9D7EA2A169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72F61-3FD5-4EA7-B22B-1D4A2ACD9C45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48690-3FA1-4126-8FBA-3045DBF08DFC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6E02F-76F7-4115-946F-6E83C1226498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5DAB-E7E2-4986-8BC5-E2222D304D5A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BA55B-F171-4B59-BCB0-14FF4768F9EA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AC391-CF22-4AD4-B151-C057B34838FE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B43AA-043C-483C-9F2C-2628963DFCCF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3F29C-F725-444D-B50E-FF045EFD44C4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C89FD-02E8-41BC-86D0-4EDCB67AC8C0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086E3A6-42C2-4461-A0E0-B0884A377EF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2EAC391-CF22-4AD4-B151-C057B34838F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FE54CE-9F0E-45CB-9BD9-A862BF7F7BDD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69E792-0FB0-4A5B-BECD-98A3B5788A00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DCF62-624E-43BC-9F77-ED9F065853C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E66C6-5B29-4AEF-ACD6-534CC4C5977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597AD-5BB3-466C-9C4B-C2DD3995D69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FE54CE-9F0E-45CB-9BD9-A862BF7F7BDD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2124F-441A-437C-A10A-015E802DF5D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C2A3E1-BF08-44F6-A32E-5CEC53F0C58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73E9F0-3494-4810-B0BA-E94C45729707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7C8666B-8054-4404-95C7-56AF07D9ECC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C69E792-0FB0-4A5B-BECD-98A3B5788A00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BDCF62-624E-43BC-9F77-ED9F065853C5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B7E66C6-5B29-4AEF-ACD6-534CC4C5977F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4597AD-5BB3-466C-9C4B-C2DD3995D69E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D42124F-441A-437C-A10A-015E802DF5DB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5C2A3E1-BF08-44F6-A32E-5CEC53F0C58F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ED4B00-B4CE-433F-BD9E-86EA8518113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8953" y="428"/>
            <a:ext cx="9161905" cy="68571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-94667" y="-75762"/>
            <a:ext cx="9333333" cy="7009524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714CE-47AD-4958-BBBF-07A6F534CC84}" type="datetime1">
              <a:rPr lang="es-ES" smtClean="0"/>
              <a:pPr/>
              <a:t>22/05/2017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Century Gothic" pitchFamily="34" charset="0"/>
              </a:defRPr>
            </a:lvl1pPr>
          </a:lstStyle>
          <a:p>
            <a:fld id="{36ED4B00-B4CE-433F-BD9E-86EA8518113C}" type="slidenum">
              <a:rPr lang="es-ES" smtClean="0"/>
              <a:pPr/>
              <a:t>‹Nº›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0" y="188640"/>
            <a:ext cx="1262907" cy="55843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71" y="-4334"/>
            <a:ext cx="9142857" cy="6866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180B-FDBE-4129-BB0A-056290219631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22/05/2017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A26FE-3709-41E8-878D-01E2E944888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1475656" y="1484784"/>
            <a:ext cx="64087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s-ES" sz="3000" b="1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Subastas de Electricidad de Origen Renovable en América Latina</a:t>
            </a:r>
          </a:p>
          <a:p>
            <a:pPr>
              <a:spcBef>
                <a:spcPts val="1200"/>
              </a:spcBef>
            </a:pPr>
            <a:endParaRPr lang="es-ES" sz="1400" dirty="0">
              <a:solidFill>
                <a:schemeClr val="bg1"/>
              </a:solidFill>
              <a:latin typeface="Century Gothic" panose="020B0502020202020204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  <a:p>
            <a:pPr>
              <a:spcBef>
                <a:spcPts val="1200"/>
              </a:spcBef>
            </a:pPr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Hugo Lucas. Responsable de Energía en Factor</a:t>
            </a:r>
          </a:p>
          <a:p>
            <a:pPr>
              <a:spcBef>
                <a:spcPts val="1200"/>
              </a:spcBef>
            </a:pPr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Taller Regional de Expertos en Cambio Climático y Energía de la región de Latinoamérica y el Caribe</a:t>
            </a:r>
          </a:p>
          <a:p>
            <a:pPr>
              <a:spcBef>
                <a:spcPts val="1200"/>
              </a:spcBef>
            </a:pPr>
            <a:r>
              <a:rPr lang="es-ES" sz="2000" dirty="0">
                <a:solidFill>
                  <a:schemeClr val="bg1"/>
                </a:solidFill>
                <a:latin typeface="Century Gothic" panose="020B0502020202020204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25 y 26 de junio 2017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0" y="6453336"/>
            <a:ext cx="212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www.wearefactor.com</a:t>
            </a:r>
            <a:endParaRPr lang="es-ES" sz="1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5146985"/>
            <a:ext cx="2627784" cy="1162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35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1693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Eólica  en tierra y solar fotovoltaica son competitivas en LAC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16" y="2780928"/>
            <a:ext cx="9058275" cy="3629025"/>
          </a:xfrm>
          <a:prstGeom prst="rect">
            <a:avLst/>
          </a:prstGeom>
        </p:spPr>
      </p:pic>
      <p:sp>
        <p:nvSpPr>
          <p:cNvPr id="5" name="Textplatzhalter 2"/>
          <p:cNvSpPr txBox="1">
            <a:spLocks/>
          </p:cNvSpPr>
          <p:nvPr/>
        </p:nvSpPr>
        <p:spPr>
          <a:xfrm>
            <a:off x="395536" y="1772816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sz="2000" kern="0" dirty="0"/>
              <a:t>16.4 mil millones de US$ de inversión en renovables en 2015 en Latinoamérica y Caribe; 62% eólica en tierra.</a:t>
            </a:r>
            <a:endParaRPr kumimoji="0" lang="es-ES" sz="2000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333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1693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Las subastas son el mecanismo más utilizado en LAC, región pionera en su uso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700808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/>
              <a:t>Doce países tienen experiencia en subastas específicas para energías renovables, a saber: Argentina, Brasil, Chile, Costa Rica, El Salvador, Guatemala, Honduras, México, Nicaragua, Panamá, Perú y Uruguay.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lvl="1" indent="0" algn="just">
              <a:buNone/>
            </a:pPr>
            <a:r>
              <a:rPr lang="es-ES" dirty="0"/>
              <a:t>Los sistemas de subastas han proliferado gracias a: </a:t>
            </a:r>
          </a:p>
          <a:p>
            <a:pPr marL="285750" lvl="1" indent="-285750" algn="just"/>
            <a:r>
              <a:rPr lang="es-ES" dirty="0"/>
              <a:t>Continua reducción de costes de las tecnologías renovables; </a:t>
            </a:r>
          </a:p>
          <a:p>
            <a:pPr marL="285750" lvl="1" indent="-285750" algn="just"/>
            <a:r>
              <a:rPr lang="es-ES" dirty="0"/>
              <a:t>Internacionalización de las empresas desarrolladoras de proyectos de energías renovables;</a:t>
            </a:r>
          </a:p>
          <a:p>
            <a:pPr marL="285750" lvl="1" indent="-285750" algn="just"/>
            <a:r>
              <a:rPr lang="es-ES" dirty="0"/>
              <a:t>Desarrollo de mercados locales;</a:t>
            </a:r>
          </a:p>
          <a:p>
            <a:pPr marL="285750" lvl="1" indent="-285750" algn="just"/>
            <a:r>
              <a:rPr lang="es-ES" dirty="0"/>
              <a:t>Conocimiento adquirido por los gobiernos gracias a la experiencia en su diseño y aplicación.</a:t>
            </a:r>
          </a:p>
          <a:p>
            <a:pPr marL="0" lvl="1" indent="0" algn="just">
              <a:buNone/>
            </a:pPr>
            <a:endParaRPr lang="es-ES" dirty="0"/>
          </a:p>
          <a:p>
            <a:pPr marL="0" lvl="1" indent="0" algn="just">
              <a:buNone/>
            </a:pPr>
            <a:r>
              <a:rPr lang="es-ES" dirty="0"/>
              <a:t>El éxito de las subastas depende de la existencia de un “ambiente propicio”, que implica una capacidad mínima institucional, regulatoria, de recursos humanos, financiera, y de infraestructura.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7458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843808" y="56818"/>
            <a:ext cx="616834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Las subastas han propiciado récords de precios de electricidad renovable en LAC en 2016 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124743"/>
            <a:ext cx="6912768" cy="564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136950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Lecciones aprendidas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700808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/>
              <a:t>Es un mecanismo más </a:t>
            </a:r>
            <a:r>
              <a:rPr lang="es-ES" b="1" kern="0" dirty="0"/>
              <a:t>propicio para promover tecnologías </a:t>
            </a:r>
            <a:r>
              <a:rPr lang="es-ES" kern="0" dirty="0"/>
              <a:t>cuyos proyectos son más sencillos de desarrollar y poner en marcha, y que se pueden estandarizar mejor, como </a:t>
            </a:r>
            <a:r>
              <a:rPr lang="es-ES" b="1" kern="0" dirty="0"/>
              <a:t>la eólica y, especialmente, la fotovoltaica</a:t>
            </a:r>
            <a:r>
              <a:rPr lang="es-ES" kern="0" dirty="0"/>
              <a:t>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lvl="1" indent="0" algn="just">
              <a:buNone/>
            </a:pPr>
            <a:r>
              <a:rPr lang="es-ES" dirty="0"/>
              <a:t>La eficiencia en la subasta se basa en asegurar mucha competencia, a este respecto son claves: </a:t>
            </a:r>
            <a:r>
              <a:rPr lang="es-ES" b="1" dirty="0"/>
              <a:t>objetivos de renovables a medio y largo plazo, la regularidad en la celebración de las subastas y aplicar la máxima transparencia en el proceso.</a:t>
            </a:r>
          </a:p>
          <a:p>
            <a:pPr marL="0" lvl="1" indent="0" algn="just">
              <a:buNone/>
            </a:pPr>
            <a:endParaRPr lang="es-ES" b="1" dirty="0"/>
          </a:p>
          <a:p>
            <a:pPr marL="0" lvl="1" indent="0" algn="just">
              <a:buNone/>
            </a:pPr>
            <a:r>
              <a:rPr lang="es-ES" dirty="0"/>
              <a:t>Tres son los aspectos más importantes para evitar ofertas temerarias: </a:t>
            </a:r>
            <a:r>
              <a:rPr lang="es-ES" b="1" dirty="0"/>
              <a:t>garantías financieras, un grado de desarrollo de los proyectos y reputación técnica y financiera del oferente.</a:t>
            </a:r>
          </a:p>
          <a:p>
            <a:pPr marL="0" lvl="1" indent="0" algn="just">
              <a:buNone/>
            </a:pPr>
            <a:endParaRPr lang="es-ES" b="1" dirty="0"/>
          </a:p>
          <a:p>
            <a:pPr marL="0" lvl="1" indent="0" algn="just">
              <a:buNone/>
            </a:pPr>
            <a:r>
              <a:rPr lang="es-ES" b="1" dirty="0"/>
              <a:t>Otras buenas prácticas: subastar energía, subasta en “sobre cerrado”, pagar el precio ofertado (</a:t>
            </a:r>
            <a:r>
              <a:rPr lang="es-ES" b="1" dirty="0" err="1"/>
              <a:t>paid</a:t>
            </a:r>
            <a:r>
              <a:rPr lang="es-ES" b="1" dirty="0"/>
              <a:t> as bid), incluir precios techo y no publicarlos.</a:t>
            </a:r>
          </a:p>
          <a:p>
            <a:pPr marL="0" lvl="1" indent="0" algn="just">
              <a:buNone/>
            </a:pP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028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136950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Objetivos secundarios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700808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/>
              <a:t>Las subastas de energías renovables en ALC muestran una </a:t>
            </a:r>
            <a:r>
              <a:rPr lang="es-ES" b="1" kern="0" dirty="0"/>
              <a:t>clara tendencia a la sofisticación y refinamiento</a:t>
            </a:r>
            <a:r>
              <a:rPr lang="es-ES" kern="0" dirty="0"/>
              <a:t> para la consecución de diferentes objetivos más allá del precio mínimo. </a:t>
            </a:r>
          </a:p>
          <a:p>
            <a:pPr marL="0" lvl="1" indent="0" algn="just">
              <a:buNone/>
            </a:pPr>
            <a:endParaRPr lang="es-ES" kern="0" dirty="0"/>
          </a:p>
          <a:p>
            <a:pPr marL="0" lvl="1" indent="0" algn="just">
              <a:buNone/>
            </a:pPr>
            <a:r>
              <a:rPr lang="es-ES" kern="0" dirty="0"/>
              <a:t>Entre los objetivos secundarios se encuentran: </a:t>
            </a:r>
          </a:p>
          <a:p>
            <a:pPr marL="285750" lvl="1" indent="-285750" algn="just"/>
            <a:r>
              <a:rPr lang="es-ES" kern="0" dirty="0"/>
              <a:t>El desarrollo industrial y la generación de empleo:</a:t>
            </a:r>
          </a:p>
          <a:p>
            <a:pPr marL="635000" lvl="2" indent="-285750" algn="just"/>
            <a:r>
              <a:rPr lang="es-ES" kern="0" dirty="0"/>
              <a:t>Uruguay, contenido local y O&amp;M local;</a:t>
            </a:r>
          </a:p>
          <a:p>
            <a:pPr marL="635000" lvl="2" indent="-285750" algn="just"/>
            <a:r>
              <a:rPr lang="es-ES" kern="0" dirty="0"/>
              <a:t>Brasil y Argentina ligado a financiación privilegiada.</a:t>
            </a:r>
          </a:p>
          <a:p>
            <a:pPr marL="349250" lvl="2" indent="0" algn="just">
              <a:buNone/>
            </a:pPr>
            <a:endParaRPr lang="es-ES" kern="0" dirty="0"/>
          </a:p>
          <a:p>
            <a:pPr marL="285750" lvl="1" indent="-285750" algn="just"/>
            <a:r>
              <a:rPr lang="es-ES" kern="0" dirty="0"/>
              <a:t>La integración de la generación variable en la red:</a:t>
            </a:r>
          </a:p>
          <a:p>
            <a:pPr marL="635000" lvl="2" indent="-285750" algn="just"/>
            <a:r>
              <a:rPr lang="es-ES" kern="0" dirty="0"/>
              <a:t>Tamaño de los proyectos (Uruguay);</a:t>
            </a:r>
          </a:p>
          <a:p>
            <a:pPr marL="635000" lvl="2" indent="-285750" algn="just"/>
            <a:r>
              <a:rPr lang="es-ES" kern="0" dirty="0"/>
              <a:t>Requisitos ofertas, maquinas (Uruguay), recurso (Brasil);</a:t>
            </a:r>
          </a:p>
          <a:p>
            <a:pPr marL="635000" lvl="2" indent="-285750" algn="just"/>
            <a:r>
              <a:rPr lang="es-ES" kern="0" dirty="0"/>
              <a:t>Factor corrector selección ofertas (México);</a:t>
            </a:r>
          </a:p>
          <a:p>
            <a:pPr marL="635000" lvl="2" indent="-285750" algn="just"/>
            <a:r>
              <a:rPr lang="es-ES" kern="0" dirty="0"/>
              <a:t>Limitación de capacidad renovable por nudos.</a:t>
            </a:r>
          </a:p>
        </p:txBody>
      </p:sp>
    </p:spTree>
    <p:extLst>
      <p:ext uri="{BB962C8B-B14F-4D97-AF65-F5344CB8AC3E}">
        <p14:creationId xmlns:p14="http://schemas.microsoft.com/office/powerpoint/2010/main" val="197507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136950"/>
            <a:ext cx="55446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Objetivos secundarios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628800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/>
              <a:t>Entre los objetivos secundarios se encuentran: </a:t>
            </a:r>
          </a:p>
          <a:p>
            <a:pPr marL="285750" lvl="1" indent="-285750" algn="just"/>
            <a:r>
              <a:rPr lang="es-ES" kern="0" dirty="0"/>
              <a:t>La integración en el mercado eléctrico:</a:t>
            </a:r>
          </a:p>
          <a:p>
            <a:pPr marL="635000" lvl="2" indent="-285750" algn="just"/>
            <a:r>
              <a:rPr lang="es-ES" kern="0" dirty="0"/>
              <a:t>Factor de ponderación de ofertas en nudos deficitarios (México);</a:t>
            </a:r>
          </a:p>
          <a:p>
            <a:pPr marL="635000" lvl="2" indent="-285750" algn="just"/>
            <a:r>
              <a:rPr lang="es-ES" kern="0" dirty="0"/>
              <a:t>Panamá consorcios de varios proyectos;</a:t>
            </a:r>
          </a:p>
          <a:p>
            <a:pPr marL="349250" lvl="2" indent="0" algn="just">
              <a:buNone/>
            </a:pPr>
            <a:r>
              <a:rPr lang="es-ES" kern="0" dirty="0"/>
              <a:t> </a:t>
            </a:r>
          </a:p>
          <a:p>
            <a:pPr marL="285750" lvl="1" indent="-285750" algn="just"/>
            <a:r>
              <a:rPr lang="es-ES" kern="0" dirty="0"/>
              <a:t>La localización óptima de los proyectos:</a:t>
            </a:r>
          </a:p>
          <a:p>
            <a:pPr marL="635000" lvl="2" indent="-285750" algn="just"/>
            <a:r>
              <a:rPr lang="es-ES" kern="0" dirty="0"/>
              <a:t>Factor de ponderación de ofertas en nudos deficitarios (México);</a:t>
            </a:r>
          </a:p>
          <a:p>
            <a:pPr marL="635000" lvl="2" indent="-285750" algn="just"/>
            <a:r>
              <a:rPr lang="es-ES" kern="0" dirty="0"/>
              <a:t>Límite de capacidad máxima por nudo.</a:t>
            </a:r>
          </a:p>
          <a:p>
            <a:pPr marL="349250" lvl="2" indent="0" algn="just">
              <a:buNone/>
            </a:pPr>
            <a:endParaRPr lang="es-ES" kern="0" dirty="0"/>
          </a:p>
          <a:p>
            <a:pPr marL="285750" lvl="1" indent="-285750" algn="just"/>
            <a:r>
              <a:rPr lang="es-ES" kern="0" dirty="0"/>
              <a:t>Entrada temprana (Argentina, Uruguay);</a:t>
            </a:r>
          </a:p>
          <a:p>
            <a:pPr marL="635000" lvl="2" indent="-285750" algn="just"/>
            <a:r>
              <a:rPr lang="es-ES" kern="0" dirty="0"/>
              <a:t>Compra temprana de la electricidad (Uruguay);</a:t>
            </a:r>
          </a:p>
          <a:p>
            <a:pPr marL="635000" lvl="2" indent="-285750" algn="just"/>
            <a:r>
              <a:rPr lang="es-ES" kern="0" dirty="0"/>
              <a:t>Compra temprana primada (Argentina).</a:t>
            </a:r>
          </a:p>
          <a:p>
            <a:pPr marL="349250" lvl="2" indent="0" algn="just">
              <a:buNone/>
            </a:pPr>
            <a:endParaRPr lang="es-ES" kern="0" dirty="0"/>
          </a:p>
          <a:p>
            <a:pPr marL="285750" lvl="1" indent="-285750" algn="just"/>
            <a:r>
              <a:rPr lang="es-ES" kern="0" dirty="0"/>
              <a:t>La reducción de impactos ambientales. Discusión en Panamá de subastas neutras aplicando un factor en función de las emisiones para la adjudicación.</a:t>
            </a: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044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23523" y="-16938"/>
            <a:ext cx="554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s-ES" sz="2000" b="1" dirty="0">
                <a:solidFill>
                  <a:srgbClr val="289868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Subastas de electricidad de origen renovable y proyectos ciudadanos</a:t>
            </a:r>
            <a:endParaRPr lang="es-ES" sz="2000" b="1" baseline="-25000" dirty="0">
              <a:solidFill>
                <a:srgbClr val="289868"/>
              </a:solidFill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extplatzhalter 2"/>
          <p:cNvSpPr txBox="1">
            <a:spLocks/>
          </p:cNvSpPr>
          <p:nvPr/>
        </p:nvSpPr>
        <p:spPr>
          <a:xfrm>
            <a:off x="251520" y="1700808"/>
            <a:ext cx="8172000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Wingdings" pitchFamily="2" charset="2"/>
              <a:buNone/>
              <a:tabLst/>
              <a:defRPr sz="20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1pPr>
            <a:lvl2pPr marL="361950" indent="-1920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2pPr>
            <a:lvl3pPr marL="711200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tabLst/>
              <a:defRPr sz="18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3pPr>
            <a:lvl4pPr marL="714375" indent="1317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4pPr>
            <a:lvl5pPr marL="11604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F80"/>
              </a:buClr>
              <a:buSzPct val="80000"/>
              <a:buFont typeface="Arial" pitchFamily="34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5pPr>
            <a:lvl6pPr marL="1436688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itchFamily="34" charset="0"/>
              <a:buChar char="•"/>
              <a:defRPr sz="160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6pPr>
            <a:lvl7pPr marL="1704975" indent="-17145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 baseline="0">
                <a:solidFill>
                  <a:srgbClr val="004F80"/>
                </a:solidFill>
                <a:latin typeface="Arial"/>
                <a:ea typeface="Times"/>
                <a:cs typeface="Arial"/>
              </a:defRPr>
            </a:lvl7pPr>
            <a:lvl8pPr marL="37322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8pPr>
            <a:lvl9pPr marL="4189413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Times" charset="0"/>
              <a:buChar char="•"/>
              <a:defRPr sz="1600">
                <a:solidFill>
                  <a:srgbClr val="1E3E5A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es-ES" kern="0" dirty="0"/>
              <a:t>Los ciudadanos pueden jugar un papel de consumidores activos de energía renovable, fuente de financiación y productores.</a:t>
            </a:r>
          </a:p>
          <a:p>
            <a:pPr marL="0" lvl="1" indent="0" algn="just">
              <a:buNone/>
            </a:pPr>
            <a:endParaRPr lang="es-ES" sz="800" kern="0" dirty="0"/>
          </a:p>
          <a:p>
            <a:pPr marL="0" lvl="1" indent="0" algn="just">
              <a:buNone/>
            </a:pPr>
            <a:r>
              <a:rPr lang="es-ES" kern="0" dirty="0"/>
              <a:t>Las subastas se basan en la competencia, los proyectos ciudadanos en la colaboración. </a:t>
            </a:r>
          </a:p>
          <a:p>
            <a:pPr marL="0" lvl="1" indent="0" algn="just">
              <a:buNone/>
            </a:pPr>
            <a:endParaRPr lang="es-ES" sz="800" kern="0" dirty="0"/>
          </a:p>
          <a:p>
            <a:pPr marL="0" lvl="1" indent="0" algn="just">
              <a:buNone/>
            </a:pPr>
            <a:r>
              <a:rPr lang="es-ES" kern="0" dirty="0"/>
              <a:t>Ningún proyecto ciudadano ha sido adjudicado en las subastas en América Latina.</a:t>
            </a:r>
          </a:p>
          <a:p>
            <a:pPr marL="0" lvl="1" indent="0" algn="just">
              <a:buNone/>
            </a:pPr>
            <a:endParaRPr kumimoji="0" lang="es-ES" sz="800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lvl="1" indent="0" algn="just">
              <a:buNone/>
            </a:pPr>
            <a:r>
              <a:rPr kumimoji="0" lang="es-ES" i="0" u="none" strike="noStrike" kern="0" cap="none" spc="0" normalizeH="0" baseline="0" dirty="0">
                <a:ln>
                  <a:noFill/>
                </a:ln>
                <a:solidFill>
                  <a:srgbClr val="004F80"/>
                </a:solidFill>
                <a:effectLst/>
                <a:uLnTx/>
                <a:uFillTx/>
                <a:latin typeface="Arial"/>
                <a:cs typeface="Arial"/>
              </a:rPr>
              <a:t>La incertidumbre en si serán adjudicatarios, retiene a los ciudadanos de inventar en la fase de desarrollo de proyecto.</a:t>
            </a:r>
          </a:p>
          <a:p>
            <a:pPr marL="0" lvl="1" indent="0" algn="just">
              <a:buNone/>
            </a:pPr>
            <a:endParaRPr kumimoji="0" lang="es-ES" sz="800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  <a:p>
            <a:pPr marL="0" lvl="1" indent="0" algn="just">
              <a:buNone/>
            </a:pPr>
            <a:r>
              <a:rPr kumimoji="0" lang="es-ES" i="0" u="none" strike="noStrike" kern="0" cap="none" spc="0" normalizeH="0" baseline="0" dirty="0">
                <a:ln>
                  <a:noFill/>
                </a:ln>
                <a:solidFill>
                  <a:srgbClr val="004F80"/>
                </a:solidFill>
                <a:effectLst/>
                <a:uLnTx/>
                <a:uFillTx/>
                <a:latin typeface="Arial"/>
                <a:cs typeface="Arial"/>
              </a:rPr>
              <a:t>La promoción de los proyectos ciudadanos podría venir por un proceso de adhesión, tras los resultados de las subastas.</a:t>
            </a:r>
          </a:p>
          <a:p>
            <a:pPr marL="0" lvl="1" indent="0" algn="just">
              <a:buNone/>
            </a:pPr>
            <a:endParaRPr lang="es-ES" sz="800" kern="0" dirty="0"/>
          </a:p>
          <a:p>
            <a:pPr marL="0" lvl="1" indent="0" algn="just">
              <a:buNone/>
            </a:pPr>
            <a:r>
              <a:rPr lang="es-ES" kern="0" dirty="0"/>
              <a:t>Es conveniente la creación de organismos para la promoción de proyectos comunitarios que ofrezca asistencia técnica, apoyo financiero y realice promoción y divulgación.</a:t>
            </a:r>
            <a:endParaRPr kumimoji="0" lang="es-ES" i="0" u="none" strike="noStrike" kern="0" cap="none" spc="0" normalizeH="0" baseline="0" dirty="0">
              <a:ln>
                <a:noFill/>
              </a:ln>
              <a:solidFill>
                <a:srgbClr val="004F8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9588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236296" y="4925486"/>
            <a:ext cx="19077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es-ES" sz="1000" kern="14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endParaRPr lang="es-ES" sz="1000" kern="14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algn="ctr"/>
            <a:endParaRPr lang="es-ES" sz="1000" kern="14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endParaRPr lang="es-ES" sz="1200" kern="1400" dirty="0">
              <a:solidFill>
                <a:schemeClr val="bg1"/>
              </a:solidFill>
              <a:latin typeface="Century Gothic"/>
            </a:endParaRPr>
          </a:p>
          <a:p>
            <a:pPr algn="ctr">
              <a:lnSpc>
                <a:spcPct val="150000"/>
              </a:lnSpc>
            </a:pPr>
            <a:endParaRPr lang="es-ES" sz="1200" kern="1400" dirty="0">
              <a:solidFill>
                <a:schemeClr val="bg1"/>
              </a:solidFill>
              <a:latin typeface="Century Gothic"/>
            </a:endParaRPr>
          </a:p>
          <a:p>
            <a:pPr algn="ctr">
              <a:lnSpc>
                <a:spcPct val="150000"/>
              </a:lnSpc>
            </a:pPr>
            <a:endParaRPr lang="es-ES" sz="1200" kern="1400" dirty="0">
              <a:solidFill>
                <a:schemeClr val="bg1"/>
              </a:solidFill>
              <a:latin typeface="Century Gothic"/>
            </a:endParaRPr>
          </a:p>
          <a:p>
            <a:pPr algn="ctr"/>
            <a:endParaRPr lang="es-ES" sz="800" kern="1400" dirty="0">
              <a:solidFill>
                <a:schemeClr val="bg1"/>
              </a:solidFill>
              <a:latin typeface="Century Gothic"/>
            </a:endParaRPr>
          </a:p>
          <a:p>
            <a:pPr algn="ctr"/>
            <a:endParaRPr lang="es-ES" sz="800" kern="1400" dirty="0">
              <a:solidFill>
                <a:schemeClr val="bg1"/>
              </a:solidFill>
              <a:latin typeface="Century Gothic"/>
            </a:endParaRPr>
          </a:p>
          <a:p>
            <a:pPr algn="ctr">
              <a:lnSpc>
                <a:spcPct val="150000"/>
              </a:lnSpc>
            </a:pPr>
            <a:r>
              <a:rPr lang="es-ES" sz="1000" b="1" kern="1400" dirty="0">
                <a:solidFill>
                  <a:schemeClr val="bg1"/>
                </a:solidFill>
                <a:latin typeface="Century Gothic"/>
              </a:rPr>
              <a:t>www.wearefactor.com</a:t>
            </a:r>
            <a:r>
              <a:rPr lang="es-ES" sz="1000" b="1" dirty="0">
                <a:solidFill>
                  <a:schemeClr val="bg1"/>
                </a:solidFill>
                <a:latin typeface="Times New Roman" pitchFamily="18" charset="0"/>
                <a:cs typeface="Arial" pitchFamily="34" charset="0"/>
              </a:rPr>
              <a:t> </a:t>
            </a:r>
            <a:endParaRPr lang="es-ES" sz="1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0" y="2794863"/>
            <a:ext cx="91440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b="1" dirty="0">
                <a:solidFill>
                  <a:schemeClr val="bg1"/>
                </a:solidFill>
                <a:latin typeface="Century Gothic" pitchFamily="34" charset="0"/>
              </a:rPr>
              <a:t>¡Gracias!</a:t>
            </a:r>
          </a:p>
          <a:p>
            <a:pPr algn="ctr"/>
            <a:endParaRPr lang="en-GB" sz="2000" b="1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endParaRPr lang="en-GB" sz="1600" dirty="0">
              <a:solidFill>
                <a:schemeClr val="bg1"/>
              </a:solidFill>
              <a:latin typeface="Century Gothic" pitchFamily="34" charset="0"/>
            </a:endParaRPr>
          </a:p>
          <a:p>
            <a:pPr algn="ctr"/>
            <a:r>
              <a:rPr lang="en-GB" sz="1600" dirty="0">
                <a:solidFill>
                  <a:schemeClr val="bg1"/>
                </a:solidFill>
                <a:latin typeface="Century Gothic" pitchFamily="34" charset="0"/>
              </a:rPr>
              <a:t>hlucas@iamfactor.com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FC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trón indice FCO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5130</TotalTime>
  <Words>711</Words>
  <Application>Microsoft Office PowerPoint</Application>
  <PresentationFormat>Presentación en pantalla (4:3)</PresentationFormat>
  <Paragraphs>88</Paragraphs>
  <Slides>9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9</vt:i4>
      </vt:variant>
    </vt:vector>
  </HeadingPairs>
  <TitlesOfParts>
    <vt:vector size="19" baseType="lpstr">
      <vt:lpstr>Arial</vt:lpstr>
      <vt:lpstr>Calibri</vt:lpstr>
      <vt:lpstr>Century Gothic</vt:lpstr>
      <vt:lpstr>Segoe UI Black</vt:lpstr>
      <vt:lpstr>Times</vt:lpstr>
      <vt:lpstr>Times New Roman</vt:lpstr>
      <vt:lpstr>1_Tema de Office</vt:lpstr>
      <vt:lpstr>TemaFCO2</vt:lpstr>
      <vt:lpstr>patrón indice FCO2</vt:lpstr>
      <vt:lpstr>2_Tema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María Jesús Muñoz</dc:creator>
  <cp:lastModifiedBy>Renato Oña Pólit</cp:lastModifiedBy>
  <cp:revision>617</cp:revision>
  <dcterms:created xsi:type="dcterms:W3CDTF">2011-09-20T13:44:59Z</dcterms:created>
  <dcterms:modified xsi:type="dcterms:W3CDTF">2017-05-22T14:30:26Z</dcterms:modified>
</cp:coreProperties>
</file>