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3"/>
  </p:notesMasterIdLst>
  <p:handoutMasterIdLst>
    <p:handoutMasterId r:id="rId24"/>
  </p:handoutMasterIdLst>
  <p:sldIdLst>
    <p:sldId id="314" r:id="rId6"/>
    <p:sldId id="526" r:id="rId7"/>
    <p:sldId id="508" r:id="rId8"/>
    <p:sldId id="502" r:id="rId9"/>
    <p:sldId id="515" r:id="rId10"/>
    <p:sldId id="518" r:id="rId11"/>
    <p:sldId id="516" r:id="rId12"/>
    <p:sldId id="517" r:id="rId13"/>
    <p:sldId id="519" r:id="rId14"/>
    <p:sldId id="510" r:id="rId15"/>
    <p:sldId id="527" r:id="rId16"/>
    <p:sldId id="520" r:id="rId17"/>
    <p:sldId id="521" r:id="rId18"/>
    <p:sldId id="524" r:id="rId19"/>
    <p:sldId id="522" r:id="rId20"/>
    <p:sldId id="523" r:id="rId21"/>
    <p:sldId id="310" r:id="rId22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Carlos Gómez Martín" initials="JCGM" lastIdx="18" clrIdx="0">
    <p:extLst>
      <p:ext uri="{19B8F6BF-5375-455C-9EA6-DF929625EA0E}">
        <p15:presenceInfo xmlns:p15="http://schemas.microsoft.com/office/powerpoint/2012/main" userId="S-1-5-21-3547970401-2973605883-2838672038-1776" providerId="AD"/>
      </p:ext>
    </p:extLst>
  </p:cmAuthor>
  <p:cmAuthor id="2" name="Renato Oña Pólit" initials="ROP" lastIdx="1" clrIdx="1">
    <p:extLst>
      <p:ext uri="{19B8F6BF-5375-455C-9EA6-DF929625EA0E}">
        <p15:presenceInfo xmlns:p15="http://schemas.microsoft.com/office/powerpoint/2012/main" userId="bb528746b054c8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B59"/>
    <a:srgbClr val="289868"/>
    <a:srgbClr val="019F6C"/>
    <a:srgbClr val="196142"/>
    <a:srgbClr val="1D3C59"/>
    <a:srgbClr val="64D6A5"/>
    <a:srgbClr val="299D6C"/>
    <a:srgbClr val="8BE1BC"/>
    <a:srgbClr val="3CCC8E"/>
    <a:srgbClr val="D0D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041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76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F855F-A095-473B-A335-3B1A960301C0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11A98-7839-4A6F-A508-857F0413FD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611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5A0DA-69B1-4873-985F-4DD3B38E94D5}" type="datetimeFigureOut">
              <a:rPr lang="es-ES" smtClean="0"/>
              <a:pPr/>
              <a:t>13/10/2020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C14C4-04C2-42AD-8146-4229100E0A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57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0C14C4-04C2-42AD-8146-4229100E0A0D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325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0C14C4-04C2-42AD-8146-4229100E0A0D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4752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4980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457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5383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1992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6819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>
                <a:solidFill>
                  <a:prstClr val="black"/>
                </a:solidFill>
              </a:rPr>
              <a:pPr/>
              <a:t>17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42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0812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285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7321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1438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845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7472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8704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303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6E3A6-42C2-4461-A0E0-B0884A377EFA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3E9F0-3494-4810-B0BA-E94C45729707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C8666B-8054-4404-95C7-56AF07D9ECC5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3C6E-1DE3-4F74-ADA7-3183F088E28B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227" y="0"/>
            <a:ext cx="2610214" cy="781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F47B-2B4F-4148-A19E-75D4F23D94C1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2B09-3674-474D-AFCF-FC9D7EA2A169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2F61-3FD5-4EA7-B22B-1D4A2ACD9C45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8690-3FA1-4126-8FBA-3045DBF08DFC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E02F-76F7-4115-946F-6E83C1226498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5DAB-E7E2-4986-8BC5-E2222D304D5A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55B-F171-4B59-BCB0-14FF4768F9EA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AC391-CF22-4AD4-B151-C057B34838FE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3AA-043C-483C-9F2C-2628963DFCCF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F29C-F725-444D-B50E-FF045EFD44C4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89FD-02E8-41BC-86D0-4EDCB67AC8C0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6E3A6-42C2-4461-A0E0-B0884A377EFA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AC391-CF22-4AD4-B151-C057B34838F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FE54CE-9F0E-45CB-9BD9-A862BF7F7BDD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69E792-0FB0-4A5B-BECD-98A3B5788A00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DCF62-624E-43BC-9F77-ED9F065853C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7E66C6-5B29-4AEF-ACD6-534CC4C5977F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597AD-5BB3-466C-9C4B-C2DD3995D69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FE54CE-9F0E-45CB-9BD9-A862BF7F7BDD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2124F-441A-437C-A10A-015E802DF5DB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C2A3E1-BF08-44F6-A32E-5CEC53F0C58F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3E9F0-3494-4810-B0BA-E94C45729707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C8666B-8054-4404-95C7-56AF07D9ECC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69E792-0FB0-4A5B-BECD-98A3B5788A00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3C6E-1DE3-4F74-ADA7-3183F088E28B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63625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F47B-2B4F-4148-A19E-75D4F23D94C1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440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2B09-3674-474D-AFCF-FC9D7EA2A169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3776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2F61-3FD5-4EA7-B22B-1D4A2ACD9C45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8460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8690-3FA1-4126-8FBA-3045DBF08DFC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970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DCF62-624E-43BC-9F77-ED9F065853C5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E02F-76F7-4115-946F-6E83C1226498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1968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5DAB-E7E2-4986-8BC5-E2222D304D5A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65679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55B-F171-4B59-BCB0-14FF4768F9EA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8657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3AA-043C-483C-9F2C-2628963DFCCF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645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F29C-F725-444D-B50E-FF045EFD44C4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74411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89FD-02E8-41BC-86D0-4EDCB67AC8C0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82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7E66C6-5B29-4AEF-ACD6-534CC4C5977F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597AD-5BB3-466C-9C4B-C2DD3995D69E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2124F-441A-437C-A10A-015E802DF5DB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C2A3E1-BF08-44F6-A32E-5CEC53F0C58F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8953" y="428"/>
            <a:ext cx="9161905" cy="68571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94667" y="-75762"/>
            <a:ext cx="9333333" cy="7009524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714CE-47AD-4958-BBBF-07A6F534CC84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6ED4B00-B4CE-433F-BD9E-86EA8518113C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50" y="188640"/>
            <a:ext cx="1262907" cy="5584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71" y="-4334"/>
            <a:ext cx="9142857" cy="68666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714CE-47AD-4958-BBBF-07A6F534CC84}" type="datetime1">
              <a:rPr lang="es-ES" smtClean="0"/>
              <a:pPr/>
              <a:t>13/10/2020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6ED4B00-B4CE-433F-BD9E-86EA8518113C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7" name="Imagen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327025" cy="4362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54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9" t="9725" r="7975" b="11100"/>
          <a:stretch/>
        </p:blipFill>
        <p:spPr>
          <a:xfrm>
            <a:off x="755576" y="116632"/>
            <a:ext cx="1801799" cy="756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475656" y="1484784"/>
            <a:ext cx="5976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ES" sz="3000" b="1" dirty="0">
                <a:solidFill>
                  <a:schemeClr val="bg1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Balance neto y subastas, mecanismos eficientes para promoción de la energía renovable en América Latina</a:t>
            </a:r>
            <a:endParaRPr lang="es-ES" sz="1400" dirty="0">
              <a:solidFill>
                <a:schemeClr val="bg1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2000" dirty="0">
                <a:solidFill>
                  <a:schemeClr val="bg1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Hugo Lucas. </a:t>
            </a:r>
          </a:p>
          <a:p>
            <a:pPr>
              <a:spcBef>
                <a:spcPts val="1200"/>
              </a:spcBef>
            </a:pPr>
            <a:r>
              <a:rPr lang="es-ES" sz="2000" dirty="0">
                <a:solidFill>
                  <a:schemeClr val="bg1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Responsable de Energía en Factor</a:t>
            </a:r>
          </a:p>
          <a:p>
            <a:pPr>
              <a:spcBef>
                <a:spcPts val="1200"/>
              </a:spcBef>
            </a:pPr>
            <a:endParaRPr lang="es-ES" sz="2000" dirty="0">
              <a:solidFill>
                <a:schemeClr val="bg1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2000" dirty="0">
                <a:solidFill>
                  <a:schemeClr val="bg1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6 de julio 2017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0" y="6453336"/>
            <a:ext cx="212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www.wearefactor.com</a:t>
            </a:r>
            <a:endParaRPr lang="es-ES" sz="1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355976" y="6543476"/>
            <a:ext cx="4572000" cy="241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900" i="1" dirty="0">
                <a:solidFill>
                  <a:srgbClr val="1E3B5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proyecto está financiado por el Fondo para el Medio Ambiente Mundial</a:t>
            </a:r>
            <a:endParaRPr lang="en-GB" sz="1100" dirty="0">
              <a:solidFill>
                <a:srgbClr val="1E3B5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5768131"/>
            <a:ext cx="748800" cy="720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471" y="5822131"/>
            <a:ext cx="1448113" cy="612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5"/>
          <a:srcRect l="14301" r="12201" b="4326"/>
          <a:stretch/>
        </p:blipFill>
        <p:spPr>
          <a:xfrm>
            <a:off x="5004048" y="5732131"/>
            <a:ext cx="912647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35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136950"/>
            <a:ext cx="5544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Subastas y objetivos secundarios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556792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Las subastas de energías renovables en ALC muestran una </a:t>
            </a:r>
            <a:r>
              <a:rPr lang="es-ES" b="1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clara tendencia a la sofisticación y refinamiento</a:t>
            </a: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 para la consecución de diferentes objetivos más allá del precio mínimo. </a:t>
            </a:r>
          </a:p>
          <a:p>
            <a:pPr marL="0" lvl="1" indent="0" algn="just">
              <a:buNone/>
            </a:pPr>
            <a:endParaRPr lang="es-ES" kern="0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Entre los objetivos secundarios se encuentran: </a:t>
            </a:r>
          </a:p>
          <a:p>
            <a:pPr marL="285750" lvl="1" indent="-285750" algn="just"/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El desarrollo industrial y la generación de empleo;</a:t>
            </a:r>
          </a:p>
          <a:p>
            <a:pPr marL="285750" lvl="1" indent="-285750" algn="just"/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La integración de la generación variable en la red;</a:t>
            </a:r>
          </a:p>
          <a:p>
            <a:pPr marL="285750" lvl="1" indent="-285750" algn="just"/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La integración en el mercado eléctrico; </a:t>
            </a:r>
          </a:p>
          <a:p>
            <a:pPr marL="285750" lvl="1" indent="-285750" algn="just"/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La localización óptima de los proyectos;</a:t>
            </a:r>
          </a:p>
          <a:p>
            <a:pPr marL="285750" lvl="1" indent="-285750" algn="just"/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Entrada temprana (Argentina, Uruguay);</a:t>
            </a:r>
          </a:p>
          <a:p>
            <a:pPr marL="285750" lvl="1" indent="-285750" algn="just"/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La reducción de impactos ambientales. Discusión en Panamá de subastas neutras aplicando un factor en función de las emisiones para la adjudicación.</a:t>
            </a:r>
          </a:p>
          <a:p>
            <a:pPr marL="285750" lvl="1" indent="-285750" algn="just"/>
            <a:endParaRPr lang="es-ES" kern="0" dirty="0">
              <a:solidFill>
                <a:srgbClr val="1E3B5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0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755576" y="2767281"/>
            <a:ext cx="7632848" cy="707886"/>
          </a:xfrm>
          <a:prstGeom prst="rect">
            <a:avLst/>
          </a:prstGeom>
          <a:noFill/>
          <a:ln w="38100" cap="rnd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289868"/>
              </a:buClr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dirty="0">
                <a:ln>
                  <a:noFill/>
                </a:ln>
                <a:solidFill>
                  <a:srgbClr val="019F6C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2.</a:t>
            </a:r>
            <a:r>
              <a:rPr kumimoji="0" lang="es-ES" sz="4000" b="1" i="0" u="none" strike="noStrike" kern="1200" cap="none" spc="0" normalizeH="0" baseline="0" dirty="0">
                <a:ln>
                  <a:noFill/>
                </a:ln>
                <a:solidFill>
                  <a:srgbClr val="1E3B5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Balance Neto</a:t>
            </a:r>
          </a:p>
        </p:txBody>
      </p:sp>
    </p:spTree>
    <p:extLst>
      <p:ext uri="{BB962C8B-B14F-4D97-AF65-F5344CB8AC3E}">
        <p14:creationId xmlns:p14="http://schemas.microsoft.com/office/powerpoint/2010/main" val="165024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-16938"/>
            <a:ext cx="5544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Paridad de enchufe, autoconsumo, medición neta, facturación neta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BE2AEBB3-92B2-4CD5-88F8-8899B1DD724A}"/>
              </a:ext>
            </a:extLst>
          </p:cNvPr>
          <p:cNvGrpSpPr/>
          <p:nvPr/>
        </p:nvGrpSpPr>
        <p:grpSpPr>
          <a:xfrm>
            <a:off x="971600" y="1484784"/>
            <a:ext cx="7200800" cy="4665252"/>
            <a:chOff x="2023036" y="942868"/>
            <a:chExt cx="8290888" cy="5676570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BF3421B1-C3B7-4A51-ABC6-4CADF86691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3036" y="942868"/>
              <a:ext cx="8290888" cy="4716000"/>
            </a:xfrm>
            <a:prstGeom prst="rect">
              <a:avLst/>
            </a:prstGeom>
          </p:spPr>
        </p:pic>
        <p:sp>
          <p:nvSpPr>
            <p:cNvPr id="7" name="Diagrama de flujo: retraso 1">
              <a:extLst>
                <a:ext uri="{FF2B5EF4-FFF2-40B4-BE49-F238E27FC236}">
                  <a16:creationId xmlns:a16="http://schemas.microsoft.com/office/drawing/2014/main" id="{6568341C-ACEB-4DA0-891C-DC635CFDEF1E}"/>
                </a:ext>
              </a:extLst>
            </p:cNvPr>
            <p:cNvSpPr/>
            <p:nvPr/>
          </p:nvSpPr>
          <p:spPr>
            <a:xfrm rot="16200000">
              <a:off x="4777568" y="1387472"/>
              <a:ext cx="3032127" cy="4886325"/>
            </a:xfrm>
            <a:custGeom>
              <a:avLst/>
              <a:gdLst>
                <a:gd name="connsiteX0" fmla="*/ 0 w 2160473"/>
                <a:gd name="connsiteY0" fmla="*/ 0 h 4886325"/>
                <a:gd name="connsiteX1" fmla="*/ 1080237 w 2160473"/>
                <a:gd name="connsiteY1" fmla="*/ 0 h 4886325"/>
                <a:gd name="connsiteX2" fmla="*/ 2160474 w 2160473"/>
                <a:gd name="connsiteY2" fmla="*/ 2443163 h 4886325"/>
                <a:gd name="connsiteX3" fmla="*/ 1080237 w 2160473"/>
                <a:gd name="connsiteY3" fmla="*/ 4886326 h 4886325"/>
                <a:gd name="connsiteX4" fmla="*/ 0 w 2160473"/>
                <a:gd name="connsiteY4" fmla="*/ 4886325 h 4886325"/>
                <a:gd name="connsiteX5" fmla="*/ 0 w 2160473"/>
                <a:gd name="connsiteY5" fmla="*/ 0 h 4886325"/>
                <a:gd name="connsiteX0" fmla="*/ 0 w 2160508"/>
                <a:gd name="connsiteY0" fmla="*/ 0 h 4886326"/>
                <a:gd name="connsiteX1" fmla="*/ 1051662 w 2160508"/>
                <a:gd name="connsiteY1" fmla="*/ 542925 h 4886326"/>
                <a:gd name="connsiteX2" fmla="*/ 2160474 w 2160508"/>
                <a:gd name="connsiteY2" fmla="*/ 2443163 h 4886326"/>
                <a:gd name="connsiteX3" fmla="*/ 1080237 w 2160508"/>
                <a:gd name="connsiteY3" fmla="*/ 4886326 h 4886326"/>
                <a:gd name="connsiteX4" fmla="*/ 0 w 2160508"/>
                <a:gd name="connsiteY4" fmla="*/ 4886325 h 4886326"/>
                <a:gd name="connsiteX5" fmla="*/ 0 w 2160508"/>
                <a:gd name="connsiteY5" fmla="*/ 0 h 4886326"/>
                <a:gd name="connsiteX0" fmla="*/ 0 w 2160508"/>
                <a:gd name="connsiteY0" fmla="*/ 0 h 4886326"/>
                <a:gd name="connsiteX1" fmla="*/ 1051662 w 2160508"/>
                <a:gd name="connsiteY1" fmla="*/ 542925 h 4886326"/>
                <a:gd name="connsiteX2" fmla="*/ 2160474 w 2160508"/>
                <a:gd name="connsiteY2" fmla="*/ 2443163 h 4886326"/>
                <a:gd name="connsiteX3" fmla="*/ 1080237 w 2160508"/>
                <a:gd name="connsiteY3" fmla="*/ 4886326 h 4886326"/>
                <a:gd name="connsiteX4" fmla="*/ 0 w 2160508"/>
                <a:gd name="connsiteY4" fmla="*/ 4886325 h 4886326"/>
                <a:gd name="connsiteX5" fmla="*/ 0 w 2160508"/>
                <a:gd name="connsiteY5" fmla="*/ 0 h 4886326"/>
                <a:gd name="connsiteX0" fmla="*/ 0 w 2160508"/>
                <a:gd name="connsiteY0" fmla="*/ 0 h 4886326"/>
                <a:gd name="connsiteX1" fmla="*/ 1051662 w 2160508"/>
                <a:gd name="connsiteY1" fmla="*/ 542925 h 4886326"/>
                <a:gd name="connsiteX2" fmla="*/ 2160474 w 2160508"/>
                <a:gd name="connsiteY2" fmla="*/ 2443163 h 4886326"/>
                <a:gd name="connsiteX3" fmla="*/ 1080237 w 2160508"/>
                <a:gd name="connsiteY3" fmla="*/ 4886326 h 4886326"/>
                <a:gd name="connsiteX4" fmla="*/ 0 w 2160508"/>
                <a:gd name="connsiteY4" fmla="*/ 4886325 h 4886326"/>
                <a:gd name="connsiteX5" fmla="*/ 0 w 2160508"/>
                <a:gd name="connsiteY5" fmla="*/ 0 h 4886326"/>
                <a:gd name="connsiteX0" fmla="*/ 0 w 2160536"/>
                <a:gd name="connsiteY0" fmla="*/ 0 h 4886325"/>
                <a:gd name="connsiteX1" fmla="*/ 1051662 w 2160536"/>
                <a:gd name="connsiteY1" fmla="*/ 542925 h 4886325"/>
                <a:gd name="connsiteX2" fmla="*/ 2160474 w 2160536"/>
                <a:gd name="connsiteY2" fmla="*/ 2443163 h 4886325"/>
                <a:gd name="connsiteX3" fmla="*/ 1089762 w 2160536"/>
                <a:gd name="connsiteY3" fmla="*/ 4448176 h 4886325"/>
                <a:gd name="connsiteX4" fmla="*/ 0 w 2160536"/>
                <a:gd name="connsiteY4" fmla="*/ 4886325 h 4886325"/>
                <a:gd name="connsiteX5" fmla="*/ 0 w 2160536"/>
                <a:gd name="connsiteY5" fmla="*/ 0 h 4886325"/>
                <a:gd name="connsiteX0" fmla="*/ 0 w 2160532"/>
                <a:gd name="connsiteY0" fmla="*/ 0 h 4886325"/>
                <a:gd name="connsiteX1" fmla="*/ 1051662 w 2160532"/>
                <a:gd name="connsiteY1" fmla="*/ 542925 h 4886325"/>
                <a:gd name="connsiteX2" fmla="*/ 2160474 w 2160532"/>
                <a:gd name="connsiteY2" fmla="*/ 2443163 h 4886325"/>
                <a:gd name="connsiteX3" fmla="*/ 1089762 w 2160532"/>
                <a:gd name="connsiteY3" fmla="*/ 4448176 h 4886325"/>
                <a:gd name="connsiteX4" fmla="*/ 0 w 2160532"/>
                <a:gd name="connsiteY4" fmla="*/ 4886325 h 4886325"/>
                <a:gd name="connsiteX5" fmla="*/ 0 w 2160532"/>
                <a:gd name="connsiteY5" fmla="*/ 0 h 4886325"/>
                <a:gd name="connsiteX0" fmla="*/ 0 w 2160532"/>
                <a:gd name="connsiteY0" fmla="*/ 0 h 4886325"/>
                <a:gd name="connsiteX1" fmla="*/ 1051662 w 2160532"/>
                <a:gd name="connsiteY1" fmla="*/ 542925 h 4886325"/>
                <a:gd name="connsiteX2" fmla="*/ 2160474 w 2160532"/>
                <a:gd name="connsiteY2" fmla="*/ 2443163 h 4886325"/>
                <a:gd name="connsiteX3" fmla="*/ 1089762 w 2160532"/>
                <a:gd name="connsiteY3" fmla="*/ 4448176 h 4886325"/>
                <a:gd name="connsiteX4" fmla="*/ 0 w 2160532"/>
                <a:gd name="connsiteY4" fmla="*/ 4886325 h 4886325"/>
                <a:gd name="connsiteX5" fmla="*/ 0 w 2160532"/>
                <a:gd name="connsiteY5" fmla="*/ 0 h 4886325"/>
                <a:gd name="connsiteX0" fmla="*/ 0 w 2160506"/>
                <a:gd name="connsiteY0" fmla="*/ 0 h 4886325"/>
                <a:gd name="connsiteX1" fmla="*/ 1051662 w 2160506"/>
                <a:gd name="connsiteY1" fmla="*/ 542925 h 4886325"/>
                <a:gd name="connsiteX2" fmla="*/ 2160474 w 2160506"/>
                <a:gd name="connsiteY2" fmla="*/ 2443163 h 4886325"/>
                <a:gd name="connsiteX3" fmla="*/ 1080237 w 2160506"/>
                <a:gd name="connsiteY3" fmla="*/ 4410079 h 4886325"/>
                <a:gd name="connsiteX4" fmla="*/ 0 w 2160506"/>
                <a:gd name="connsiteY4" fmla="*/ 4886325 h 4886325"/>
                <a:gd name="connsiteX5" fmla="*/ 0 w 2160506"/>
                <a:gd name="connsiteY5" fmla="*/ 0 h 4886325"/>
                <a:gd name="connsiteX0" fmla="*/ 0 w 2160474"/>
                <a:gd name="connsiteY0" fmla="*/ 0 h 4886325"/>
                <a:gd name="connsiteX1" fmla="*/ 1080237 w 2160474"/>
                <a:gd name="connsiteY1" fmla="*/ 590553 h 4886325"/>
                <a:gd name="connsiteX2" fmla="*/ 2160474 w 2160474"/>
                <a:gd name="connsiteY2" fmla="*/ 2443163 h 4886325"/>
                <a:gd name="connsiteX3" fmla="*/ 1080237 w 2160474"/>
                <a:gd name="connsiteY3" fmla="*/ 4410079 h 4886325"/>
                <a:gd name="connsiteX4" fmla="*/ 0 w 2160474"/>
                <a:gd name="connsiteY4" fmla="*/ 4886325 h 4886325"/>
                <a:gd name="connsiteX5" fmla="*/ 0 w 2160474"/>
                <a:gd name="connsiteY5" fmla="*/ 0 h 4886325"/>
                <a:gd name="connsiteX0" fmla="*/ 0 w 2160474"/>
                <a:gd name="connsiteY0" fmla="*/ 0 h 4886325"/>
                <a:gd name="connsiteX1" fmla="*/ 1080237 w 2160474"/>
                <a:gd name="connsiteY1" fmla="*/ 590553 h 4886325"/>
                <a:gd name="connsiteX2" fmla="*/ 2160474 w 2160474"/>
                <a:gd name="connsiteY2" fmla="*/ 2443163 h 4886325"/>
                <a:gd name="connsiteX3" fmla="*/ 1080237 w 2160474"/>
                <a:gd name="connsiteY3" fmla="*/ 4410079 h 4886325"/>
                <a:gd name="connsiteX4" fmla="*/ 0 w 2160474"/>
                <a:gd name="connsiteY4" fmla="*/ 4886325 h 4886325"/>
                <a:gd name="connsiteX5" fmla="*/ 0 w 2160474"/>
                <a:gd name="connsiteY5" fmla="*/ 0 h 4886325"/>
                <a:gd name="connsiteX0" fmla="*/ 0 w 2160489"/>
                <a:gd name="connsiteY0" fmla="*/ 0 h 4886325"/>
                <a:gd name="connsiteX1" fmla="*/ 1099287 w 2160489"/>
                <a:gd name="connsiteY1" fmla="*/ 552456 h 4886325"/>
                <a:gd name="connsiteX2" fmla="*/ 2160474 w 2160489"/>
                <a:gd name="connsiteY2" fmla="*/ 2443163 h 4886325"/>
                <a:gd name="connsiteX3" fmla="*/ 1080237 w 2160489"/>
                <a:gd name="connsiteY3" fmla="*/ 4410079 h 4886325"/>
                <a:gd name="connsiteX4" fmla="*/ 0 w 2160489"/>
                <a:gd name="connsiteY4" fmla="*/ 4886325 h 4886325"/>
                <a:gd name="connsiteX5" fmla="*/ 0 w 2160489"/>
                <a:gd name="connsiteY5" fmla="*/ 0 h 488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489" h="4886325">
                  <a:moveTo>
                    <a:pt x="0" y="0"/>
                  </a:moveTo>
                  <a:cubicBezTo>
                    <a:pt x="360079" y="0"/>
                    <a:pt x="729683" y="314331"/>
                    <a:pt x="1099287" y="552456"/>
                  </a:cubicBezTo>
                  <a:cubicBezTo>
                    <a:pt x="1667310" y="1000134"/>
                    <a:pt x="2163649" y="1800226"/>
                    <a:pt x="2160474" y="2443163"/>
                  </a:cubicBezTo>
                  <a:cubicBezTo>
                    <a:pt x="2157299" y="3086100"/>
                    <a:pt x="1648262" y="3962407"/>
                    <a:pt x="1080237" y="4410079"/>
                  </a:cubicBezTo>
                  <a:cubicBezTo>
                    <a:pt x="716983" y="4622807"/>
                    <a:pt x="363254" y="4740275"/>
                    <a:pt x="0" y="48863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 w="28575">
              <a:solidFill>
                <a:schemeClr val="accent4">
                  <a:alpha val="5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0E8E7C73-BB44-4840-B894-A734BD93AEEB}"/>
                </a:ext>
              </a:extLst>
            </p:cNvPr>
            <p:cNvSpPr/>
            <p:nvPr/>
          </p:nvSpPr>
          <p:spPr>
            <a:xfrm>
              <a:off x="4314825" y="3386138"/>
              <a:ext cx="376238" cy="581025"/>
            </a:xfrm>
            <a:custGeom>
              <a:avLst/>
              <a:gdLst>
                <a:gd name="connsiteX0" fmla="*/ 0 w 376238"/>
                <a:gd name="connsiteY0" fmla="*/ 581025 h 581025"/>
                <a:gd name="connsiteX1" fmla="*/ 109538 w 376238"/>
                <a:gd name="connsiteY1" fmla="*/ 581025 h 581025"/>
                <a:gd name="connsiteX2" fmla="*/ 180975 w 376238"/>
                <a:gd name="connsiteY2" fmla="*/ 542925 h 581025"/>
                <a:gd name="connsiteX3" fmla="*/ 376238 w 376238"/>
                <a:gd name="connsiteY3" fmla="*/ 0 h 581025"/>
                <a:gd name="connsiteX4" fmla="*/ 238125 w 376238"/>
                <a:gd name="connsiteY4" fmla="*/ 171450 h 581025"/>
                <a:gd name="connsiteX5" fmla="*/ 138113 w 376238"/>
                <a:gd name="connsiteY5" fmla="*/ 323850 h 581025"/>
                <a:gd name="connsiteX6" fmla="*/ 33338 w 376238"/>
                <a:gd name="connsiteY6" fmla="*/ 523875 h 581025"/>
                <a:gd name="connsiteX7" fmla="*/ 0 w 376238"/>
                <a:gd name="connsiteY7" fmla="*/ 581025 h 58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6238" h="581025">
                  <a:moveTo>
                    <a:pt x="0" y="581025"/>
                  </a:moveTo>
                  <a:lnTo>
                    <a:pt x="109538" y="581025"/>
                  </a:lnTo>
                  <a:lnTo>
                    <a:pt x="180975" y="542925"/>
                  </a:lnTo>
                  <a:lnTo>
                    <a:pt x="376238" y="0"/>
                  </a:lnTo>
                  <a:lnTo>
                    <a:pt x="238125" y="171450"/>
                  </a:lnTo>
                  <a:lnTo>
                    <a:pt x="138113" y="323850"/>
                  </a:lnTo>
                  <a:lnTo>
                    <a:pt x="33338" y="523875"/>
                  </a:lnTo>
                  <a:lnTo>
                    <a:pt x="0" y="581025"/>
                  </a:lnTo>
                  <a:close/>
                </a:path>
              </a:pathLst>
            </a:custGeom>
            <a:pattFill prst="wdUpDiag">
              <a:fgClr>
                <a:schemeClr val="accent1"/>
              </a:fgClr>
              <a:bgClr>
                <a:srgbClr val="FFFF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337FE9E0-D993-47E1-92D5-FBBC400CC275}"/>
                </a:ext>
              </a:extLst>
            </p:cNvPr>
            <p:cNvSpPr/>
            <p:nvPr/>
          </p:nvSpPr>
          <p:spPr>
            <a:xfrm>
              <a:off x="5650706" y="2331244"/>
              <a:ext cx="1540669" cy="383381"/>
            </a:xfrm>
            <a:custGeom>
              <a:avLst/>
              <a:gdLst>
                <a:gd name="connsiteX0" fmla="*/ 0 w 1540669"/>
                <a:gd name="connsiteY0" fmla="*/ 183356 h 383381"/>
                <a:gd name="connsiteX1" fmla="*/ 123825 w 1540669"/>
                <a:gd name="connsiteY1" fmla="*/ 309562 h 383381"/>
                <a:gd name="connsiteX2" fmla="*/ 183357 w 1540669"/>
                <a:gd name="connsiteY2" fmla="*/ 330994 h 383381"/>
                <a:gd name="connsiteX3" fmla="*/ 216694 w 1540669"/>
                <a:gd name="connsiteY3" fmla="*/ 328612 h 383381"/>
                <a:gd name="connsiteX4" fmla="*/ 447675 w 1540669"/>
                <a:gd name="connsiteY4" fmla="*/ 183356 h 383381"/>
                <a:gd name="connsiteX5" fmla="*/ 497682 w 1540669"/>
                <a:gd name="connsiteY5" fmla="*/ 169069 h 383381"/>
                <a:gd name="connsiteX6" fmla="*/ 547688 w 1540669"/>
                <a:gd name="connsiteY6" fmla="*/ 176212 h 383381"/>
                <a:gd name="connsiteX7" fmla="*/ 611982 w 1540669"/>
                <a:gd name="connsiteY7" fmla="*/ 214312 h 383381"/>
                <a:gd name="connsiteX8" fmla="*/ 790575 w 1540669"/>
                <a:gd name="connsiteY8" fmla="*/ 366712 h 383381"/>
                <a:gd name="connsiteX9" fmla="*/ 838200 w 1540669"/>
                <a:gd name="connsiteY9" fmla="*/ 381000 h 383381"/>
                <a:gd name="connsiteX10" fmla="*/ 888207 w 1540669"/>
                <a:gd name="connsiteY10" fmla="*/ 383381 h 383381"/>
                <a:gd name="connsiteX11" fmla="*/ 1135857 w 1540669"/>
                <a:gd name="connsiteY11" fmla="*/ 280987 h 383381"/>
                <a:gd name="connsiteX12" fmla="*/ 1190625 w 1540669"/>
                <a:gd name="connsiteY12" fmla="*/ 276225 h 383381"/>
                <a:gd name="connsiteX13" fmla="*/ 1259682 w 1540669"/>
                <a:gd name="connsiteY13" fmla="*/ 280987 h 383381"/>
                <a:gd name="connsiteX14" fmla="*/ 1428750 w 1540669"/>
                <a:gd name="connsiteY14" fmla="*/ 311944 h 383381"/>
                <a:gd name="connsiteX15" fmla="*/ 1540669 w 1540669"/>
                <a:gd name="connsiteY15" fmla="*/ 342900 h 383381"/>
                <a:gd name="connsiteX16" fmla="*/ 1471613 w 1540669"/>
                <a:gd name="connsiteY16" fmla="*/ 297656 h 383381"/>
                <a:gd name="connsiteX17" fmla="*/ 1333500 w 1540669"/>
                <a:gd name="connsiteY17" fmla="*/ 219075 h 383381"/>
                <a:gd name="connsiteX18" fmla="*/ 1171575 w 1540669"/>
                <a:gd name="connsiteY18" fmla="*/ 135731 h 383381"/>
                <a:gd name="connsiteX19" fmla="*/ 1007269 w 1540669"/>
                <a:gd name="connsiteY19" fmla="*/ 73819 h 383381"/>
                <a:gd name="connsiteX20" fmla="*/ 845344 w 1540669"/>
                <a:gd name="connsiteY20" fmla="*/ 26194 h 383381"/>
                <a:gd name="connsiteX21" fmla="*/ 733425 w 1540669"/>
                <a:gd name="connsiteY21" fmla="*/ 9525 h 383381"/>
                <a:gd name="connsiteX22" fmla="*/ 671513 w 1540669"/>
                <a:gd name="connsiteY22" fmla="*/ 0 h 383381"/>
                <a:gd name="connsiteX23" fmla="*/ 561975 w 1540669"/>
                <a:gd name="connsiteY23" fmla="*/ 2381 h 383381"/>
                <a:gd name="connsiteX24" fmla="*/ 409575 w 1540669"/>
                <a:gd name="connsiteY24" fmla="*/ 28575 h 383381"/>
                <a:gd name="connsiteX25" fmla="*/ 235744 w 1540669"/>
                <a:gd name="connsiteY25" fmla="*/ 78581 h 383381"/>
                <a:gd name="connsiteX26" fmla="*/ 76200 w 1540669"/>
                <a:gd name="connsiteY26" fmla="*/ 150019 h 383381"/>
                <a:gd name="connsiteX27" fmla="*/ 0 w 1540669"/>
                <a:gd name="connsiteY27" fmla="*/ 183356 h 383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40669" h="383381">
                  <a:moveTo>
                    <a:pt x="0" y="183356"/>
                  </a:moveTo>
                  <a:lnTo>
                    <a:pt x="123825" y="309562"/>
                  </a:lnTo>
                  <a:lnTo>
                    <a:pt x="183357" y="330994"/>
                  </a:lnTo>
                  <a:lnTo>
                    <a:pt x="216694" y="328612"/>
                  </a:lnTo>
                  <a:lnTo>
                    <a:pt x="447675" y="183356"/>
                  </a:lnTo>
                  <a:lnTo>
                    <a:pt x="497682" y="169069"/>
                  </a:lnTo>
                  <a:lnTo>
                    <a:pt x="547688" y="176212"/>
                  </a:lnTo>
                  <a:lnTo>
                    <a:pt x="611982" y="214312"/>
                  </a:lnTo>
                  <a:lnTo>
                    <a:pt x="790575" y="366712"/>
                  </a:lnTo>
                  <a:lnTo>
                    <a:pt x="838200" y="381000"/>
                  </a:lnTo>
                  <a:lnTo>
                    <a:pt x="888207" y="383381"/>
                  </a:lnTo>
                  <a:lnTo>
                    <a:pt x="1135857" y="280987"/>
                  </a:lnTo>
                  <a:lnTo>
                    <a:pt x="1190625" y="276225"/>
                  </a:lnTo>
                  <a:lnTo>
                    <a:pt x="1259682" y="280987"/>
                  </a:lnTo>
                  <a:lnTo>
                    <a:pt x="1428750" y="311944"/>
                  </a:lnTo>
                  <a:lnTo>
                    <a:pt x="1540669" y="342900"/>
                  </a:lnTo>
                  <a:lnTo>
                    <a:pt x="1471613" y="297656"/>
                  </a:lnTo>
                  <a:lnTo>
                    <a:pt x="1333500" y="219075"/>
                  </a:lnTo>
                  <a:lnTo>
                    <a:pt x="1171575" y="135731"/>
                  </a:lnTo>
                  <a:lnTo>
                    <a:pt x="1007269" y="73819"/>
                  </a:lnTo>
                  <a:lnTo>
                    <a:pt x="845344" y="26194"/>
                  </a:lnTo>
                  <a:lnTo>
                    <a:pt x="733425" y="9525"/>
                  </a:lnTo>
                  <a:lnTo>
                    <a:pt x="671513" y="0"/>
                  </a:lnTo>
                  <a:lnTo>
                    <a:pt x="561975" y="2381"/>
                  </a:lnTo>
                  <a:lnTo>
                    <a:pt x="409575" y="28575"/>
                  </a:lnTo>
                  <a:lnTo>
                    <a:pt x="235744" y="78581"/>
                  </a:lnTo>
                  <a:lnTo>
                    <a:pt x="76200" y="150019"/>
                  </a:lnTo>
                  <a:lnTo>
                    <a:pt x="0" y="183356"/>
                  </a:lnTo>
                  <a:close/>
                </a:path>
              </a:pathLst>
            </a:custGeom>
            <a:pattFill prst="wdUpDiag">
              <a:fgClr>
                <a:schemeClr val="accent1"/>
              </a:fgClr>
              <a:bgClr>
                <a:srgbClr val="FFFF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C9ABBBAD-2425-4348-B9D8-91C3B1D51FD0}"/>
                </a:ext>
              </a:extLst>
            </p:cNvPr>
            <p:cNvGrpSpPr/>
            <p:nvPr/>
          </p:nvGrpSpPr>
          <p:grpSpPr>
            <a:xfrm>
              <a:off x="3011064" y="5855016"/>
              <a:ext cx="6639588" cy="764422"/>
              <a:chOff x="2607514" y="5754943"/>
              <a:chExt cx="6639588" cy="764422"/>
            </a:xfrm>
          </p:grpSpPr>
          <p:grpSp>
            <p:nvGrpSpPr>
              <p:cNvPr id="12" name="Grupo 11">
                <a:extLst>
                  <a:ext uri="{FF2B5EF4-FFF2-40B4-BE49-F238E27FC236}">
                    <a16:creationId xmlns:a16="http://schemas.microsoft.com/office/drawing/2014/main" id="{F77D31FE-1D09-4AF5-9D30-878FE25E0F8F}"/>
                  </a:ext>
                </a:extLst>
              </p:cNvPr>
              <p:cNvGrpSpPr/>
              <p:nvPr/>
            </p:nvGrpSpPr>
            <p:grpSpPr>
              <a:xfrm>
                <a:off x="6675746" y="6201045"/>
                <a:ext cx="2571356" cy="318320"/>
                <a:chOff x="5322907" y="6405750"/>
                <a:chExt cx="2854644" cy="318320"/>
              </a:xfrm>
            </p:grpSpPr>
            <p:sp>
              <p:nvSpPr>
                <p:cNvPr id="25" name="CuadroTexto 24">
                  <a:extLst>
                    <a:ext uri="{FF2B5EF4-FFF2-40B4-BE49-F238E27FC236}">
                      <a16:creationId xmlns:a16="http://schemas.microsoft.com/office/drawing/2014/main" id="{85E54A24-432B-486F-838D-65060DA8A0D0}"/>
                    </a:ext>
                  </a:extLst>
                </p:cNvPr>
                <p:cNvSpPr txBox="1"/>
                <p:nvPr/>
              </p:nvSpPr>
              <p:spPr>
                <a:xfrm>
                  <a:off x="5615544" y="6405750"/>
                  <a:ext cx="2562007" cy="3183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sz="1100" dirty="0">
                      <a:solidFill>
                        <a:schemeClr val="bg2">
                          <a:lumMod val="50000"/>
                        </a:schemeClr>
                      </a:solidFill>
                      <a:latin typeface="Century Gothic" panose="020B0502020202020204" pitchFamily="34" charset="0"/>
                    </a:rPr>
                    <a:t> Excedente vertido a red</a:t>
                  </a:r>
                </a:p>
              </p:txBody>
            </p:sp>
            <p:sp>
              <p:nvSpPr>
                <p:cNvPr id="26" name="Rectángulo 25">
                  <a:extLst>
                    <a:ext uri="{FF2B5EF4-FFF2-40B4-BE49-F238E27FC236}">
                      <a16:creationId xmlns:a16="http://schemas.microsoft.com/office/drawing/2014/main" id="{9A3E8579-5061-41E7-B061-790485450802}"/>
                    </a:ext>
                  </a:extLst>
                </p:cNvPr>
                <p:cNvSpPr/>
                <p:nvPr/>
              </p:nvSpPr>
              <p:spPr>
                <a:xfrm>
                  <a:off x="5322907" y="6455628"/>
                  <a:ext cx="285750" cy="155599"/>
                </a:xfrm>
                <a:prstGeom prst="rect">
                  <a:avLst/>
                </a:prstGeom>
                <a:pattFill prst="wdUpDiag">
                  <a:fgClr>
                    <a:schemeClr val="accent1"/>
                  </a:fgClr>
                  <a:bgClr>
                    <a:srgbClr val="FFFF00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3" name="Grupo 12">
                <a:extLst>
                  <a:ext uri="{FF2B5EF4-FFF2-40B4-BE49-F238E27FC236}">
                    <a16:creationId xmlns:a16="http://schemas.microsoft.com/office/drawing/2014/main" id="{4C20AB8E-2916-4583-AAE8-35E46811835B}"/>
                  </a:ext>
                </a:extLst>
              </p:cNvPr>
              <p:cNvGrpSpPr/>
              <p:nvPr/>
            </p:nvGrpSpPr>
            <p:grpSpPr>
              <a:xfrm>
                <a:off x="4161149" y="5754943"/>
                <a:ext cx="1710265" cy="261610"/>
                <a:chOff x="2692400" y="5910295"/>
                <a:chExt cx="1710265" cy="261610"/>
              </a:xfrm>
            </p:grpSpPr>
            <p:sp>
              <p:nvSpPr>
                <p:cNvPr id="23" name="CuadroTexto 22">
                  <a:extLst>
                    <a:ext uri="{FF2B5EF4-FFF2-40B4-BE49-F238E27FC236}">
                      <a16:creationId xmlns:a16="http://schemas.microsoft.com/office/drawing/2014/main" id="{DD526BA6-37A3-4327-B86B-8F43564732E7}"/>
                    </a:ext>
                  </a:extLst>
                </p:cNvPr>
                <p:cNvSpPr txBox="1"/>
                <p:nvPr/>
              </p:nvSpPr>
              <p:spPr>
                <a:xfrm>
                  <a:off x="3335865" y="5910295"/>
                  <a:ext cx="10668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sz="1100" dirty="0">
                      <a:solidFill>
                        <a:schemeClr val="bg2">
                          <a:lumMod val="50000"/>
                        </a:schemeClr>
                      </a:solidFill>
                      <a:latin typeface="Century Gothic" panose="020B0502020202020204" pitchFamily="34" charset="0"/>
                    </a:rPr>
                    <a:t>Demanda</a:t>
                  </a:r>
                </a:p>
              </p:txBody>
            </p:sp>
            <p:cxnSp>
              <p:nvCxnSpPr>
                <p:cNvPr id="24" name="Conector recto 23">
                  <a:extLst>
                    <a:ext uri="{FF2B5EF4-FFF2-40B4-BE49-F238E27FC236}">
                      <a16:creationId xmlns:a16="http://schemas.microsoft.com/office/drawing/2014/main" id="{81A47F57-2602-43C3-B8E4-0715C05F4C5C}"/>
                    </a:ext>
                  </a:extLst>
                </p:cNvPr>
                <p:cNvCxnSpPr/>
                <p:nvPr/>
              </p:nvCxnSpPr>
              <p:spPr>
                <a:xfrm>
                  <a:off x="2692400" y="6065893"/>
                  <a:ext cx="482599" cy="0"/>
                </a:xfrm>
                <a:prstGeom prst="line">
                  <a:avLst/>
                </a:prstGeom>
                <a:ln w="19050">
                  <a:solidFill>
                    <a:srgbClr val="5799D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o 13">
                <a:extLst>
                  <a:ext uri="{FF2B5EF4-FFF2-40B4-BE49-F238E27FC236}">
                    <a16:creationId xmlns:a16="http://schemas.microsoft.com/office/drawing/2014/main" id="{ECA89D42-EA08-49EC-8E11-CD2C0C4E8ED8}"/>
                  </a:ext>
                </a:extLst>
              </p:cNvPr>
              <p:cNvGrpSpPr/>
              <p:nvPr/>
            </p:nvGrpSpPr>
            <p:grpSpPr>
              <a:xfrm>
                <a:off x="6032280" y="5754943"/>
                <a:ext cx="2013772" cy="318322"/>
                <a:chOff x="4429656" y="5910294"/>
                <a:chExt cx="2013772" cy="318322"/>
              </a:xfrm>
            </p:grpSpPr>
            <p:sp>
              <p:nvSpPr>
                <p:cNvPr id="21" name="CuadroTexto 20">
                  <a:extLst>
                    <a:ext uri="{FF2B5EF4-FFF2-40B4-BE49-F238E27FC236}">
                      <a16:creationId xmlns:a16="http://schemas.microsoft.com/office/drawing/2014/main" id="{3D910282-571C-4387-8ED0-5833AFDEB6F5}"/>
                    </a:ext>
                  </a:extLst>
                </p:cNvPr>
                <p:cNvSpPr txBox="1"/>
                <p:nvPr/>
              </p:nvSpPr>
              <p:spPr>
                <a:xfrm>
                  <a:off x="5073122" y="5910294"/>
                  <a:ext cx="1370306" cy="3183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100" dirty="0">
                      <a:solidFill>
                        <a:schemeClr val="bg2">
                          <a:lumMod val="50000"/>
                        </a:schemeClr>
                      </a:solidFill>
                      <a:latin typeface="Century Gothic" panose="020B0502020202020204" pitchFamily="34" charset="0"/>
                    </a:rPr>
                    <a:t>Generación</a:t>
                  </a:r>
                </a:p>
              </p:txBody>
            </p:sp>
            <p:cxnSp>
              <p:nvCxnSpPr>
                <p:cNvPr id="22" name="Conector recto 21">
                  <a:extLst>
                    <a:ext uri="{FF2B5EF4-FFF2-40B4-BE49-F238E27FC236}">
                      <a16:creationId xmlns:a16="http://schemas.microsoft.com/office/drawing/2014/main" id="{D018FB94-FB95-4B95-BBE2-EED14E39AD6D}"/>
                    </a:ext>
                  </a:extLst>
                </p:cNvPr>
                <p:cNvCxnSpPr/>
                <p:nvPr/>
              </p:nvCxnSpPr>
              <p:spPr>
                <a:xfrm>
                  <a:off x="4429656" y="6041099"/>
                  <a:ext cx="482599" cy="0"/>
                </a:xfrm>
                <a:prstGeom prst="line">
                  <a:avLst/>
                </a:prstGeom>
                <a:ln w="1905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upo 14">
                <a:extLst>
                  <a:ext uri="{FF2B5EF4-FFF2-40B4-BE49-F238E27FC236}">
                    <a16:creationId xmlns:a16="http://schemas.microsoft.com/office/drawing/2014/main" id="{1CCD8DC2-26EE-4E1A-A15B-C0B2A2202831}"/>
                  </a:ext>
                </a:extLst>
              </p:cNvPr>
              <p:cNvGrpSpPr/>
              <p:nvPr/>
            </p:nvGrpSpPr>
            <p:grpSpPr>
              <a:xfrm>
                <a:off x="2607514" y="6201045"/>
                <a:ext cx="1785938" cy="261610"/>
                <a:chOff x="4776787" y="5922444"/>
                <a:chExt cx="1785938" cy="261610"/>
              </a:xfrm>
            </p:grpSpPr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DFE28BE7-FB52-4832-8917-B7D582833A0A}"/>
                    </a:ext>
                  </a:extLst>
                </p:cNvPr>
                <p:cNvSpPr txBox="1"/>
                <p:nvPr/>
              </p:nvSpPr>
              <p:spPr>
                <a:xfrm>
                  <a:off x="5069427" y="5922444"/>
                  <a:ext cx="1493298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100" dirty="0">
                      <a:solidFill>
                        <a:schemeClr val="bg2">
                          <a:lumMod val="50000"/>
                        </a:schemeClr>
                      </a:solidFill>
                      <a:latin typeface="Century Gothic" panose="020B0502020202020204" pitchFamily="34" charset="0"/>
                    </a:rPr>
                    <a:t>Consumo de red</a:t>
                  </a:r>
                </a:p>
              </p:txBody>
            </p:sp>
            <p:sp>
              <p:nvSpPr>
                <p:cNvPr id="20" name="Rectángulo 19">
                  <a:extLst>
                    <a:ext uri="{FF2B5EF4-FFF2-40B4-BE49-F238E27FC236}">
                      <a16:creationId xmlns:a16="http://schemas.microsoft.com/office/drawing/2014/main" id="{B54008EB-0583-45BB-836B-FB4E363A9115}"/>
                    </a:ext>
                  </a:extLst>
                </p:cNvPr>
                <p:cNvSpPr/>
                <p:nvPr/>
              </p:nvSpPr>
              <p:spPr>
                <a:xfrm>
                  <a:off x="4776787" y="5975449"/>
                  <a:ext cx="285750" cy="155599"/>
                </a:xfrm>
                <a:prstGeom prst="rect">
                  <a:avLst/>
                </a:prstGeom>
                <a:solidFill>
                  <a:srgbClr val="93BDE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16" name="Grupo 15">
                <a:extLst>
                  <a:ext uri="{FF2B5EF4-FFF2-40B4-BE49-F238E27FC236}">
                    <a16:creationId xmlns:a16="http://schemas.microsoft.com/office/drawing/2014/main" id="{AE5EC937-6D9A-49F6-940D-8A8B1A9B269B}"/>
                  </a:ext>
                </a:extLst>
              </p:cNvPr>
              <p:cNvGrpSpPr/>
              <p:nvPr/>
            </p:nvGrpSpPr>
            <p:grpSpPr>
              <a:xfrm>
                <a:off x="4643748" y="6205224"/>
                <a:ext cx="1785938" cy="261610"/>
                <a:chOff x="4776787" y="5922444"/>
                <a:chExt cx="1785938" cy="261610"/>
              </a:xfrm>
            </p:grpSpPr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A554FDC7-B3DF-4685-98F8-2EA67627DCBA}"/>
                    </a:ext>
                  </a:extLst>
                </p:cNvPr>
                <p:cNvSpPr txBox="1"/>
                <p:nvPr/>
              </p:nvSpPr>
              <p:spPr>
                <a:xfrm>
                  <a:off x="5069427" y="5922444"/>
                  <a:ext cx="1493298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_tradnl" sz="1100" dirty="0">
                      <a:solidFill>
                        <a:schemeClr val="bg2">
                          <a:lumMod val="50000"/>
                        </a:schemeClr>
                      </a:solidFill>
                      <a:latin typeface="Century Gothic" panose="020B0502020202020204" pitchFamily="34" charset="0"/>
                    </a:rPr>
                    <a:t>Autoconsumo</a:t>
                  </a:r>
                </a:p>
              </p:txBody>
            </p:sp>
            <p:sp>
              <p:nvSpPr>
                <p:cNvPr id="18" name="Rectángulo 17">
                  <a:extLst>
                    <a:ext uri="{FF2B5EF4-FFF2-40B4-BE49-F238E27FC236}">
                      <a16:creationId xmlns:a16="http://schemas.microsoft.com/office/drawing/2014/main" id="{83E9D274-F7F1-4CCA-ACC2-2AA42BFACC89}"/>
                    </a:ext>
                  </a:extLst>
                </p:cNvPr>
                <p:cNvSpPr/>
                <p:nvPr/>
              </p:nvSpPr>
              <p:spPr>
                <a:xfrm>
                  <a:off x="4776787" y="5975449"/>
                  <a:ext cx="285750" cy="155599"/>
                </a:xfrm>
                <a:prstGeom prst="rect">
                  <a:avLst/>
                </a:prstGeom>
                <a:solidFill>
                  <a:srgbClr val="C9DE7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57264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-34935"/>
            <a:ext cx="55446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El balance neto es el principal instrumento regulatorio para la promoción del autoconsumo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484784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En la actualidad, al menos once países en ALC han optado por el mecanismo de balance neto para promover la integración en el sistema eléctrico de la generación descentralizada a partir de fuentes de energías renovables: Brasil, Chile, Colombia, Costa Rica, El Salvador, Guatemala, Honduras, México, Panamá, República Dominicana y Uruguay.</a:t>
            </a: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1E3B59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El autoconsumo ha proliferado gracias a: </a:t>
            </a:r>
          </a:p>
          <a:p>
            <a:pPr marL="285750" lvl="1" indent="-285750" algn="just"/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Drástica reducción de los costes de la generación descentralizada (especialmente fotovoltaica);</a:t>
            </a:r>
          </a:p>
          <a:p>
            <a:pPr marL="285750" lvl="1" indent="-285750" algn="just"/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Mecanismos de balance neto;</a:t>
            </a:r>
          </a:p>
          <a:p>
            <a:pPr marL="285750" lvl="1" indent="-285750" algn="just"/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Mecanismos de apoyo adicionales que refuerzan su eficacia (fiscales, financiación);</a:t>
            </a:r>
          </a:p>
          <a:p>
            <a:pPr marL="285750" lvl="1" indent="-285750" algn="just"/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Nuevos modelos de negocio (propiedad de terceros);</a:t>
            </a:r>
          </a:p>
          <a:p>
            <a:pPr marL="285750" lvl="1" indent="-285750" algn="just"/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Mayor conocimiento de sus ventajas por parte de los diferentes actores (clientes, entidades financieras).</a:t>
            </a:r>
          </a:p>
        </p:txBody>
      </p:sp>
    </p:spTree>
    <p:extLst>
      <p:ext uri="{BB962C8B-B14F-4D97-AF65-F5344CB8AC3E}">
        <p14:creationId xmlns:p14="http://schemas.microsoft.com/office/powerpoint/2010/main" val="2236242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272841"/>
            <a:ext cx="5544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Principales retos identificados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916832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b="1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Procesos administrativos</a:t>
            </a: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.</a:t>
            </a:r>
          </a:p>
          <a:p>
            <a:pPr marL="0" lvl="1" indent="0" algn="just">
              <a:buNone/>
            </a:pPr>
            <a:endParaRPr lang="es-ES" kern="0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b="1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Diferenciación por tipo de cliente </a:t>
            </a: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y divulgar las oportunidades.</a:t>
            </a:r>
          </a:p>
          <a:p>
            <a:pPr marL="0" lvl="1" indent="0" algn="just">
              <a:buNone/>
            </a:pPr>
            <a:endParaRPr lang="es-ES" kern="0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Es necesario planificar de antemano las </a:t>
            </a:r>
            <a:r>
              <a:rPr lang="es-ES" b="1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necesidades de personal</a:t>
            </a: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, así como garantizar su formación.</a:t>
            </a:r>
          </a:p>
          <a:p>
            <a:pPr marL="0" lvl="1" indent="0" algn="just">
              <a:buNone/>
            </a:pPr>
            <a:endParaRPr lang="es-ES" dirty="0">
              <a:solidFill>
                <a:srgbClr val="1E3B5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259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272841"/>
            <a:ext cx="5544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Lecciones aprendidas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700808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Los mecanismos de balance neto deben diseñarse para </a:t>
            </a:r>
            <a:r>
              <a:rPr lang="es-ES" b="1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priorizar el autoconsumo</a:t>
            </a: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 frente al vertido a red de excedentes.</a:t>
            </a:r>
          </a:p>
          <a:p>
            <a:pPr marL="0" lvl="1" indent="0" algn="just">
              <a:buNone/>
            </a:pPr>
            <a:endParaRPr lang="es-ES" kern="0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b="1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Evitar los cargos discriminatorios</a:t>
            </a: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, relacionados con el uso de las infraestructuras de transmisión y distribución, para los proyectos de autoconsumo.</a:t>
            </a: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1E3B59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Es recomendable establecer el </a:t>
            </a:r>
            <a:r>
              <a:rPr lang="es-ES" b="1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valor de la energía vertida con criterios de mercado</a:t>
            </a: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.</a:t>
            </a: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1E3B59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Los </a:t>
            </a:r>
            <a:r>
              <a:rPr lang="es-ES" b="1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procesos administrativos deben ser sencillos</a:t>
            </a: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. El responsable de gestionar cada etapa del proceso debe de estar claramente identificado y se deben de indicar plazos máximos de respuesta. Adaptados al tipo de cliente (proyectos residenciales mediante notificación simple).</a:t>
            </a: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1E3B59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34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118953"/>
            <a:ext cx="5544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Presenta oportunidades comerciales y tecnológicas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700808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En el caso de Chile, el autoconsumo es entendido por las empresas distribuidoras como una </a:t>
            </a:r>
            <a:r>
              <a:rPr lang="es-ES" b="1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oportunidad de negocio por la venta, operación y mantenimiento de la instalación, así como un medio de fidelización del cliente</a:t>
            </a: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.</a:t>
            </a:r>
          </a:p>
          <a:p>
            <a:pPr marL="0" lvl="1" indent="0" algn="just">
              <a:buNone/>
            </a:pPr>
            <a:endParaRPr lang="es-ES" kern="0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En el caso de México, posibilidad de </a:t>
            </a:r>
            <a:r>
              <a:rPr lang="es-ES" b="1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mejora de la calidad de suministro y los importantes ahorros para el Estado </a:t>
            </a: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en subsidios de la tarifa eléctrica.</a:t>
            </a:r>
          </a:p>
          <a:p>
            <a:pPr marL="0" lvl="1" indent="0" algn="just">
              <a:buNone/>
            </a:pPr>
            <a:endParaRPr lang="es-ES" kern="0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b="1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Oportunidad para el incremento del uso de las tecnologías de la información en el sistema eléctrico</a:t>
            </a: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. En paralelo a la promoción de la generación distribuida con renovables, se tiene la oportunidad de desarrollar al máximo la entrada de contadores inteligentes y de aparatos de consumo eficientes e inteligentes.</a:t>
            </a:r>
          </a:p>
        </p:txBody>
      </p:sp>
    </p:spTree>
    <p:extLst>
      <p:ext uri="{BB962C8B-B14F-4D97-AF65-F5344CB8AC3E}">
        <p14:creationId xmlns:p14="http://schemas.microsoft.com/office/powerpoint/2010/main" val="3946051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236296" y="4925486"/>
            <a:ext cx="19077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s-ES" sz="1000" kern="14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endParaRPr lang="es-ES" sz="1000" kern="14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endParaRPr lang="es-ES" sz="1000" kern="14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ES" sz="1200" kern="1400" dirty="0">
              <a:solidFill>
                <a:schemeClr val="bg1"/>
              </a:solidFill>
              <a:latin typeface="Century Gothic"/>
            </a:endParaRPr>
          </a:p>
          <a:p>
            <a:pPr algn="ctr">
              <a:lnSpc>
                <a:spcPct val="150000"/>
              </a:lnSpc>
            </a:pPr>
            <a:endParaRPr lang="es-ES" sz="1200" kern="1400" dirty="0">
              <a:solidFill>
                <a:schemeClr val="bg1"/>
              </a:solidFill>
              <a:latin typeface="Century Gothic"/>
            </a:endParaRPr>
          </a:p>
          <a:p>
            <a:pPr algn="ctr">
              <a:lnSpc>
                <a:spcPct val="150000"/>
              </a:lnSpc>
            </a:pPr>
            <a:endParaRPr lang="es-ES" sz="1200" kern="1400" dirty="0">
              <a:solidFill>
                <a:schemeClr val="bg1"/>
              </a:solidFill>
              <a:latin typeface="Century Gothic"/>
            </a:endParaRPr>
          </a:p>
          <a:p>
            <a:pPr algn="ctr"/>
            <a:endParaRPr lang="es-ES" sz="800" kern="1400" dirty="0">
              <a:solidFill>
                <a:schemeClr val="bg1"/>
              </a:solidFill>
              <a:latin typeface="Century Gothic"/>
            </a:endParaRPr>
          </a:p>
          <a:p>
            <a:pPr algn="ctr"/>
            <a:endParaRPr lang="es-ES" sz="800" kern="1400" dirty="0">
              <a:solidFill>
                <a:schemeClr val="bg1"/>
              </a:solidFill>
              <a:latin typeface="Century Gothic"/>
            </a:endParaRPr>
          </a:p>
          <a:p>
            <a:pPr algn="ctr">
              <a:lnSpc>
                <a:spcPct val="150000"/>
              </a:lnSpc>
            </a:pPr>
            <a:r>
              <a:rPr lang="es-ES" sz="1000" b="1" kern="1400" dirty="0">
                <a:solidFill>
                  <a:schemeClr val="bg1"/>
                </a:solidFill>
                <a:latin typeface="Century Gothic"/>
              </a:rPr>
              <a:t>www.wearefactor.com</a:t>
            </a:r>
            <a:r>
              <a:rPr lang="es-ES" sz="1000" b="1" dirty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 </a:t>
            </a:r>
            <a:endParaRPr lang="es-ES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2794863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chemeClr val="bg1"/>
                </a:solidFill>
                <a:latin typeface="Century Gothic" pitchFamily="34" charset="0"/>
              </a:rPr>
              <a:t>¡Gracias!</a:t>
            </a:r>
          </a:p>
          <a:p>
            <a:pPr algn="ctr"/>
            <a:endParaRPr lang="en-GB" sz="20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endParaRPr lang="en-GB" sz="16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Century Gothic" pitchFamily="34" charset="0"/>
              </a:rPr>
              <a:t>hlucas@iamfactor.com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755576" y="2767281"/>
            <a:ext cx="7632848" cy="707886"/>
          </a:xfrm>
          <a:prstGeom prst="rect">
            <a:avLst/>
          </a:prstGeom>
          <a:noFill/>
          <a:ln w="38100" cap="rnd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289868"/>
              </a:buClr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dirty="0">
                <a:ln>
                  <a:noFill/>
                </a:ln>
                <a:solidFill>
                  <a:srgbClr val="019F6C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1.</a:t>
            </a:r>
            <a:r>
              <a:rPr kumimoji="0" lang="es-ES" sz="4000" b="1" i="0" u="none" strike="noStrike" kern="1200" cap="none" spc="0" normalizeH="0" baseline="0" dirty="0">
                <a:ln>
                  <a:noFill/>
                </a:ln>
                <a:solidFill>
                  <a:srgbClr val="1E3B5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Subastas</a:t>
            </a:r>
          </a:p>
        </p:txBody>
      </p:sp>
    </p:spTree>
    <p:extLst>
      <p:ext uri="{BB962C8B-B14F-4D97-AF65-F5344CB8AC3E}">
        <p14:creationId xmlns:p14="http://schemas.microsoft.com/office/powerpoint/2010/main" val="373286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-16938"/>
            <a:ext cx="5544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Las subastas son el mecanismo más utilizado en LAC, región pionera en su uso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700808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Al menos, once países tienen experiencia en subastas específicas para energías renovables, a saber: Argentina, Brasil, Costa Rica, El Salvador, Guatemala, Honduras, México, Nicaragua, Panamá, Perú y Uruguay.</a:t>
            </a: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1E3B59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Los sistemas de subastas han proliferado gracias a: </a:t>
            </a:r>
          </a:p>
          <a:p>
            <a:pPr marL="285750" lvl="1" indent="-285750" algn="just"/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Continua reducción de costes de las tecnologías renovables; </a:t>
            </a:r>
          </a:p>
          <a:p>
            <a:pPr marL="285750" lvl="1" indent="-285750" algn="just"/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Internacionalización de las empresas desarrolladoras de proyectos de energías renovables;</a:t>
            </a:r>
          </a:p>
          <a:p>
            <a:pPr marL="285750" lvl="1" indent="-285750" algn="just"/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Desarrollo de mercados locales;</a:t>
            </a:r>
          </a:p>
          <a:p>
            <a:pPr marL="285750" lvl="1" indent="-285750" algn="just"/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Conocimiento adquirido por los gobiernos gracias a la experiencia en su diseño y aplicación.</a:t>
            </a:r>
          </a:p>
          <a:p>
            <a:pPr marL="0" lvl="1" indent="0" algn="just">
              <a:buNone/>
            </a:pPr>
            <a:endParaRPr lang="es-ES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El éxito de las subastas depende de la existencia de un “ambiente propicio”, que implica una capacidad mínima institucional, regulatoria, de recursos humanos, financiera, y de infraestructura.</a:t>
            </a: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1E3B59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58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843808" y="56818"/>
            <a:ext cx="61683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Las subastas han propiciado récords de precios de electricidad renovable en LAC en 2016 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124743"/>
            <a:ext cx="6912768" cy="564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4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-16938"/>
            <a:ext cx="5544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Lecciones aprendidas. Objetivos de renovables a medio y largo plazo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556792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b="1" dirty="0">
                <a:solidFill>
                  <a:srgbClr val="1E3B59"/>
                </a:solidFill>
                <a:latin typeface="Century Gothic" panose="020B0502020202020204" pitchFamily="34" charset="0"/>
              </a:rPr>
              <a:t>Los objetivos son un aspecto clave para la confianza de los promotores</a:t>
            </a: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, que se cumple en todos los casos de estudio analizados. </a:t>
            </a:r>
          </a:p>
          <a:p>
            <a:pPr marL="0" lvl="1" indent="0" algn="just">
              <a:buNone/>
            </a:pPr>
            <a:endParaRPr lang="es-ES" sz="1200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Idealmente los objetivos en materia de energías renovables, deberían ser </a:t>
            </a:r>
            <a:r>
              <a:rPr lang="es-ES" b="1" dirty="0">
                <a:solidFill>
                  <a:srgbClr val="1E3B59"/>
                </a:solidFill>
                <a:latin typeface="Century Gothic" panose="020B0502020202020204" pitchFamily="34" charset="0"/>
              </a:rPr>
              <a:t>ambiciosos pero realistas</a:t>
            </a: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, detallados por tecnología, con objetivos parciales por año, ligados formalmente a las subastas y con un proceso de revisión y actualización determinado y conocido.</a:t>
            </a:r>
          </a:p>
          <a:p>
            <a:pPr marL="0" lvl="1" indent="0" algn="just">
              <a:buNone/>
            </a:pPr>
            <a:endParaRPr lang="es-ES" sz="1200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Tanto Brasil como México cuentan con objetivos indicativos para las diferentes tecnologías renovables en sus documentos nacionales de planificación energética, que se revisan anualmente. </a:t>
            </a:r>
          </a:p>
          <a:p>
            <a:pPr marL="0" lvl="1" indent="0" algn="just">
              <a:buNone/>
            </a:pPr>
            <a:endParaRPr lang="es-ES" sz="1200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Perú implementó las subastas para la consecución del objetivo del 5% de electricidad de origen renovable, excluyendo la hidráulica. </a:t>
            </a:r>
          </a:p>
          <a:p>
            <a:pPr marL="0" lvl="1" indent="0" algn="just">
              <a:buNone/>
            </a:pPr>
            <a:endParaRPr lang="es-ES" sz="1200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Argentina aprobó en 2016 el Plan de Energías Renovables RenovAr 2016-2025 que incluye los objetivos del 8 % de la electricidad de origen renovables en 2018 y 20 % en </a:t>
            </a:r>
            <a:r>
              <a:rPr lang="es-ES">
                <a:solidFill>
                  <a:srgbClr val="1E3B59"/>
                </a:solidFill>
                <a:latin typeface="Century Gothic" panose="020B0502020202020204" pitchFamily="34" charset="0"/>
              </a:rPr>
              <a:t>2025.</a:t>
            </a:r>
            <a:endParaRPr lang="es-ES" b="1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endParaRPr lang="es-ES" b="1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1E3B59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1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136950"/>
            <a:ext cx="5544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Lecciones aprendidas. Regularidad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556792"/>
            <a:ext cx="468052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Si bien la industria de renovables señala como un aspecto importante publicar un </a:t>
            </a:r>
            <a:r>
              <a:rPr lang="es-ES" b="1" dirty="0">
                <a:solidFill>
                  <a:srgbClr val="1E3B59"/>
                </a:solidFill>
                <a:latin typeface="Century Gothic" panose="020B0502020202020204" pitchFamily="34" charset="0"/>
              </a:rPr>
              <a:t>calendario plurianual con fechas de las subastas y volúmenes a subastar</a:t>
            </a: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, este es un ejercicio muy ambicioso. </a:t>
            </a:r>
          </a:p>
          <a:p>
            <a:pPr marL="0" lvl="1" indent="0" algn="just">
              <a:buNone/>
            </a:pPr>
            <a:endParaRPr lang="es-ES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Tener una </a:t>
            </a:r>
            <a:r>
              <a:rPr lang="es-ES" b="1" dirty="0">
                <a:solidFill>
                  <a:srgbClr val="1E3B59"/>
                </a:solidFill>
                <a:latin typeface="Century Gothic" panose="020B0502020202020204" pitchFamily="34" charset="0"/>
              </a:rPr>
              <a:t>regularidad, y el anuncio con suficiente antelación </a:t>
            </a: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para preparar una oferta competitiva, parecen ser condiciones suficientes y necesarias para promover la competencia.</a:t>
            </a:r>
          </a:p>
          <a:p>
            <a:pPr marL="0" lvl="1" indent="0" algn="just">
              <a:buNone/>
            </a:pPr>
            <a:endParaRPr lang="es-ES" b="1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1E3B59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1556792"/>
            <a:ext cx="31623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706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-27384"/>
            <a:ext cx="55446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Lecciones aprendidas. Sólidas capacidades institucionales y transparencia.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556792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En el caso de Brasil (ANEEL), Uruguay (URSEA) y Perú (OSINERGMIN) han optado por el regulador como autoridad responsable de las subastas. Argentina y México han optado por el operador del mercado (CAMMESA) y del sistema eléctrico (CENACE) respectivamente. De manera general se puede decir que son </a:t>
            </a:r>
            <a:r>
              <a:rPr lang="es-ES" b="1" dirty="0">
                <a:solidFill>
                  <a:srgbClr val="1E3B59"/>
                </a:solidFill>
                <a:latin typeface="Century Gothic" panose="020B0502020202020204" pitchFamily="34" charset="0"/>
              </a:rPr>
              <a:t>instituciones que gozan de capacidad de acción y autonomía de gestión, las cuales ponen a disposición pública en portales de transparencia</a:t>
            </a: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, toda la información estructurada de las subastas pasadas y en proceso. </a:t>
            </a:r>
            <a:r>
              <a:rPr lang="es-ES" b="1" dirty="0">
                <a:solidFill>
                  <a:srgbClr val="1E3B59"/>
                </a:solidFill>
                <a:latin typeface="Century Gothic" panose="020B0502020202020204" pitchFamily="34" charset="0"/>
              </a:rPr>
              <a:t>.</a:t>
            </a: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1E3B59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4005064"/>
            <a:ext cx="2987799" cy="228448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8692" y="4061395"/>
            <a:ext cx="3742907" cy="222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806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-16938"/>
            <a:ext cx="5544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Lecciones aprendidas. Incremento de los requisitos exigidos a las ofertas y oferentes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556792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endParaRPr lang="es-ES" b="1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Con el objetivo de incrementar la seriedad en la oferta:</a:t>
            </a:r>
          </a:p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•	En relación a los </a:t>
            </a:r>
            <a:r>
              <a:rPr lang="es-ES" b="1" dirty="0">
                <a:solidFill>
                  <a:srgbClr val="1E3B59"/>
                </a:solidFill>
                <a:latin typeface="Century Gothic" panose="020B0502020202020204" pitchFamily="34" charset="0"/>
              </a:rPr>
              <a:t>promotores</a:t>
            </a: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: además de los administrativos, legales y de solvencia financiera es recomendable una experiencia mínima en proyectos similares.</a:t>
            </a:r>
          </a:p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•	En relación con el </a:t>
            </a:r>
            <a:r>
              <a:rPr lang="es-ES" b="1" dirty="0">
                <a:solidFill>
                  <a:srgbClr val="1E3B59"/>
                </a:solidFill>
                <a:latin typeface="Century Gothic" panose="020B0502020202020204" pitchFamily="34" charset="0"/>
              </a:rPr>
              <a:t>grado de desarrollo de los proyectos </a:t>
            </a: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y adaptado a cada tecnología: permiso de conexión, análisis del recurso, estudio de impacto ambiental.</a:t>
            </a:r>
          </a:p>
          <a:p>
            <a:pPr marL="0" lvl="1" indent="0" algn="just">
              <a:buNone/>
            </a:pPr>
            <a:endParaRPr lang="es-ES_tradnl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Las </a:t>
            </a:r>
            <a:r>
              <a:rPr lang="es-ES" b="1" dirty="0">
                <a:solidFill>
                  <a:srgbClr val="1E3B59"/>
                </a:solidFill>
                <a:latin typeface="Century Gothic" panose="020B0502020202020204" pitchFamily="34" charset="0"/>
              </a:rPr>
              <a:t>garantías financieras </a:t>
            </a: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han sido el principal instrumento para promover la seriedad de oferta. </a:t>
            </a:r>
          </a:p>
          <a:p>
            <a:pPr marL="0" lvl="1" indent="0" algn="just">
              <a:buNone/>
            </a:pPr>
            <a:r>
              <a:rPr lang="es-ES" dirty="0">
                <a:solidFill>
                  <a:srgbClr val="1E3B59"/>
                </a:solidFill>
                <a:latin typeface="Century Gothic" panose="020B0502020202020204" pitchFamily="34" charset="0"/>
              </a:rPr>
              <a:t>Las garantías de seriedad de oferta y fiel cumplimiento en la construcción son necesarias y cuando son insuficientes tienen un efecto claro en el número de proyectos cancelados o con retrasos considerables.</a:t>
            </a:r>
          </a:p>
          <a:p>
            <a:pPr marL="0" lvl="1" indent="0" algn="just">
              <a:buNone/>
            </a:pPr>
            <a:endParaRPr lang="es-ES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1E3B59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98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56818"/>
            <a:ext cx="5544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Lecciones aprendidas. Diseño del proceso de la subasta.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556792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b="1" dirty="0">
                <a:solidFill>
                  <a:srgbClr val="1E3B59"/>
                </a:solidFill>
                <a:latin typeface="Century Gothic" panose="020B0502020202020204" pitchFamily="34" charset="0"/>
              </a:rPr>
              <a:t>Otras buenas prácticas: subastar energía, subasta en “sobre cerrado”, pagar el precio ofertado (</a:t>
            </a:r>
            <a:r>
              <a:rPr lang="es-ES" b="1" dirty="0" err="1">
                <a:solidFill>
                  <a:srgbClr val="1E3B59"/>
                </a:solidFill>
                <a:latin typeface="Century Gothic" panose="020B0502020202020204" pitchFamily="34" charset="0"/>
              </a:rPr>
              <a:t>paid</a:t>
            </a:r>
            <a:r>
              <a:rPr lang="es-ES" b="1" dirty="0">
                <a:solidFill>
                  <a:srgbClr val="1E3B59"/>
                </a:solidFill>
                <a:latin typeface="Century Gothic" panose="020B0502020202020204" pitchFamily="34" charset="0"/>
              </a:rPr>
              <a:t> as bid), incluir precios techo y no publicarlos.</a:t>
            </a:r>
          </a:p>
          <a:p>
            <a:pPr marL="0" lvl="1" indent="0" algn="just">
              <a:buNone/>
            </a:pPr>
            <a:endParaRPr kumimoji="0" lang="es-ES_tradnl" i="0" u="none" strike="noStrike" kern="0" cap="none" spc="0" normalizeH="0" baseline="0" dirty="0">
              <a:ln>
                <a:noFill/>
              </a:ln>
              <a:solidFill>
                <a:srgbClr val="1E3B59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_tradnl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Salvo en el caso de que se persigan objetivos secundarios y se quiera primar por ello el precio (Uruguay y el contenido local). Pagar lo ofertado ha resultado ser sencillo de implementar eficaz y eficiente.</a:t>
            </a:r>
            <a:endParaRPr lang="es-ES" kern="0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endParaRPr lang="es-ES" kern="0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La subasta en sobre cerrado es sencilla de implementar, es la más popular y ha dado resultados óptimos.</a:t>
            </a:r>
          </a:p>
          <a:p>
            <a:pPr marL="0" lvl="1" indent="0" algn="just">
              <a:buNone/>
            </a:pPr>
            <a:endParaRPr lang="es-ES" kern="0" dirty="0">
              <a:solidFill>
                <a:srgbClr val="1E3B59"/>
              </a:solidFill>
              <a:latin typeface="Century Gothic" panose="020B0502020202020204" pitchFamily="34" charset="0"/>
            </a:endParaRPr>
          </a:p>
          <a:p>
            <a:pPr marL="0" lvl="1" indent="0" algn="just">
              <a:buNone/>
            </a:pPr>
            <a:r>
              <a:rPr lang="es-ES" kern="0" dirty="0">
                <a:solidFill>
                  <a:srgbClr val="1E3B59"/>
                </a:solidFill>
                <a:latin typeface="Century Gothic" panose="020B0502020202020204" pitchFamily="34" charset="0"/>
              </a:rPr>
              <a:t>Los precios techos son necesarios. No establecerlos puede implicar un coste inesperado.  Dos cuestiones son: su cálculo y su publicación, o no, antes de la subasta. </a:t>
            </a: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1E3B59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37100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FCO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trón indice FCO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TemaFCO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5456</TotalTime>
  <Words>1337</Words>
  <Application>Microsoft Office PowerPoint</Application>
  <PresentationFormat>Presentación en pantalla (4:3)</PresentationFormat>
  <Paragraphs>126</Paragraphs>
  <Slides>17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1_Tema de Office</vt:lpstr>
      <vt:lpstr>TemaFCO2</vt:lpstr>
      <vt:lpstr>patrón indice FCO2</vt:lpstr>
      <vt:lpstr>2_Tema de Office</vt:lpstr>
      <vt:lpstr>1_TemaFCO2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 Jesús Muñoz</dc:creator>
  <cp:lastModifiedBy>Hilda</cp:lastModifiedBy>
  <cp:revision>672</cp:revision>
  <dcterms:created xsi:type="dcterms:W3CDTF">2011-09-20T13:44:59Z</dcterms:created>
  <dcterms:modified xsi:type="dcterms:W3CDTF">2020-10-14T01:16:05Z</dcterms:modified>
</cp:coreProperties>
</file>