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1.xml" ContentType="application/vnd.openxmlformats-officedocument.presentationml.comments+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35"/>
  </p:notesMasterIdLst>
  <p:handoutMasterIdLst>
    <p:handoutMasterId r:id="rId36"/>
  </p:handoutMasterIdLst>
  <p:sldIdLst>
    <p:sldId id="565" r:id="rId3"/>
    <p:sldId id="566" r:id="rId4"/>
    <p:sldId id="606" r:id="rId5"/>
    <p:sldId id="604" r:id="rId6"/>
    <p:sldId id="603" r:id="rId7"/>
    <p:sldId id="568" r:id="rId8"/>
    <p:sldId id="607" r:id="rId9"/>
    <p:sldId id="570" r:id="rId10"/>
    <p:sldId id="579" r:id="rId11"/>
    <p:sldId id="589" r:id="rId12"/>
    <p:sldId id="594" r:id="rId13"/>
    <p:sldId id="598" r:id="rId14"/>
    <p:sldId id="610" r:id="rId15"/>
    <p:sldId id="599" r:id="rId16"/>
    <p:sldId id="600" r:id="rId17"/>
    <p:sldId id="571" r:id="rId18"/>
    <p:sldId id="576" r:id="rId19"/>
    <p:sldId id="577" r:id="rId20"/>
    <p:sldId id="611" r:id="rId21"/>
    <p:sldId id="612" r:id="rId22"/>
    <p:sldId id="613" r:id="rId23"/>
    <p:sldId id="614" r:id="rId24"/>
    <p:sldId id="596" r:id="rId25"/>
    <p:sldId id="597" r:id="rId26"/>
    <p:sldId id="615" r:id="rId27"/>
    <p:sldId id="616" r:id="rId28"/>
    <p:sldId id="580" r:id="rId29"/>
    <p:sldId id="581" r:id="rId30"/>
    <p:sldId id="582" r:id="rId31"/>
    <p:sldId id="583" r:id="rId32"/>
    <p:sldId id="584" r:id="rId33"/>
    <p:sldId id="585" r:id="rId34"/>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3888">
          <p15:clr>
            <a:srgbClr val="A4A3A4"/>
          </p15:clr>
        </p15:guide>
        <p15:guide id="3" orient="horz" pos="432">
          <p15:clr>
            <a:srgbClr val="A4A3A4"/>
          </p15:clr>
        </p15:guide>
        <p15:guide id="4" orient="horz" pos="3072">
          <p15:clr>
            <a:srgbClr val="A4A3A4"/>
          </p15:clr>
        </p15:guide>
        <p15:guide id="5" orient="horz" pos="3408">
          <p15:clr>
            <a:srgbClr val="A4A3A4"/>
          </p15:clr>
        </p15:guide>
        <p15:guide id="6" pos="3839">
          <p15:clr>
            <a:srgbClr val="A4A3A4"/>
          </p15:clr>
        </p15:guide>
        <p15:guide id="7" pos="383">
          <p15:clr>
            <a:srgbClr val="A4A3A4"/>
          </p15:clr>
        </p15:guide>
        <p15:guide id="8" pos="7295">
          <p15:clr>
            <a:srgbClr val="A4A3A4"/>
          </p15:clr>
        </p15:guide>
        <p15:guide id="9" pos="815">
          <p15:clr>
            <a:srgbClr val="A4A3A4"/>
          </p15:clr>
        </p15:guide>
        <p15:guide id="10" pos="2879">
          <p15:clr>
            <a:srgbClr val="A4A3A4"/>
          </p15:clr>
        </p15:guide>
        <p15:guide id="11" pos="307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A59"/>
    <a:srgbClr val="FF3300"/>
    <a:srgbClr val="305284"/>
    <a:srgbClr val="EBFF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2197" autoAdjust="0"/>
  </p:normalViewPr>
  <p:slideViewPr>
    <p:cSldViewPr>
      <p:cViewPr>
        <p:scale>
          <a:sx n="50" d="100"/>
          <a:sy n="50" d="100"/>
        </p:scale>
        <p:origin x="1244" y="172"/>
      </p:cViewPr>
      <p:guideLst>
        <p:guide orient="horz" pos="2160"/>
        <p:guide orient="horz" pos="3888"/>
        <p:guide orient="horz" pos="432"/>
        <p:guide orient="horz" pos="3072"/>
        <p:guide orient="horz" pos="3408"/>
        <p:guide pos="3839"/>
        <p:guide pos="383"/>
        <p:guide pos="7295"/>
        <p:guide pos="815"/>
        <p:guide pos="2879"/>
        <p:guide pos="3071"/>
      </p:guideLst>
    </p:cSldViewPr>
  </p:slideViewPr>
  <p:outlineViewPr>
    <p:cViewPr>
      <p:scale>
        <a:sx n="33" d="100"/>
        <a:sy n="33" d="100"/>
      </p:scale>
      <p:origin x="0" y="-2456"/>
    </p:cViewPr>
  </p:outlineViewPr>
  <p:notesTextViewPr>
    <p:cViewPr>
      <p:scale>
        <a:sx n="3" d="2"/>
        <a:sy n="3" d="2"/>
      </p:scale>
      <p:origin x="0" y="0"/>
    </p:cViewPr>
  </p:notesTextViewPr>
  <p:sorterViewPr>
    <p:cViewPr>
      <p:scale>
        <a:sx n="66" d="100"/>
        <a:sy n="66" d="100"/>
      </p:scale>
      <p:origin x="0" y="-4040"/>
    </p:cViewPr>
  </p:sorterViewPr>
  <p:notesViewPr>
    <p:cSldViewPr showGuides="1">
      <p:cViewPr varScale="1">
        <p:scale>
          <a:sx n="84" d="100"/>
          <a:sy n="84" d="100"/>
        </p:scale>
        <p:origin x="1002" y="6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Luis%20Roberto%20Chac&#243;n\Documents\EMA\Road%20Map%20Energia%20CR\Fase%202\Escenarios\Escenario%20Biomasa\L&#237;nea%20Base%20de%20Oferta%20Biomasa%2018-07-17.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uis%20Roberto%20Chac&#243;n\Documents\EMA\Road%20Map%20Energia%20CR\Fase%202\Escenarios\Escenario%20Biomasa\Construcci&#243;n%20de%20Escenarios%20Cuantitativos%20para%20HRT%20Biomasa%2005.09-17.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uis%20Roberto%20Chac&#243;n\Documents\EMA\Road%20Map%20Energia%20CR\Fase%202\Escenarios\Escenario%20Biomasa\L&#237;nea%20Base%20de%20Oferta%20Biomasa%2018-07-17.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lineMarker"/>
        <c:varyColors val="0"/>
        <c:ser>
          <c:idx val="0"/>
          <c:order val="0"/>
          <c:tx>
            <c:strRef>
              <c:f>'Análisis de inversión escenario'!$C$44</c:f>
              <c:strCache>
                <c:ptCount val="1"/>
                <c:pt idx="0">
                  <c:v>Biodigestores</c:v>
                </c:pt>
              </c:strCache>
            </c:strRef>
          </c:tx>
          <c:spPr>
            <a:ln w="9525" cap="rnd">
              <a:solidFill>
                <a:schemeClr val="accent1"/>
              </a:solidFill>
              <a:round/>
            </a:ln>
            <a:effectLst/>
          </c:spPr>
          <c:marker>
            <c:symbol val="circle"/>
            <c:size val="5"/>
            <c:spPr>
              <a:gradFill rotWithShape="1">
                <a:gsLst>
                  <a:gs pos="0">
                    <a:schemeClr val="accent1">
                      <a:satMod val="103000"/>
                      <a:lumMod val="118000"/>
                    </a:schemeClr>
                  </a:gs>
                  <a:gs pos="50000">
                    <a:schemeClr val="accent1">
                      <a:satMod val="89000"/>
                      <a:lumMod val="91000"/>
                    </a:schemeClr>
                  </a:gs>
                  <a:gs pos="100000">
                    <a:schemeClr val="accent1">
                      <a:lumMod val="69000"/>
                    </a:schemeClr>
                  </a:gs>
                </a:gsLst>
                <a:lin ang="5400000" scaled="0"/>
              </a:gradFill>
              <a:ln w="9525">
                <a:solidFill>
                  <a:schemeClr val="accent1"/>
                </a:solidFill>
                <a:round/>
              </a:ln>
              <a:effectLst/>
            </c:spPr>
          </c:marker>
          <c:xVal>
            <c:numRef>
              <c:f>'Análisis de inversión escenario'!$B$45:$B$57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'Análisis de inversión escenario'!$C$45:$C$57</c:f>
              <c:numCache>
                <c:formatCode>General</c:formatCode>
                <c:ptCount val="13"/>
                <c:pt idx="3">
                  <c:v>2</c:v>
                </c:pt>
                <c:pt idx="4">
                  <c:v>4</c:v>
                </c:pt>
                <c:pt idx="5">
                  <c:v>6</c:v>
                </c:pt>
                <c:pt idx="6">
                  <c:v>8</c:v>
                </c:pt>
                <c:pt idx="7">
                  <c:v>10</c:v>
                </c:pt>
                <c:pt idx="8">
                  <c:v>12</c:v>
                </c:pt>
                <c:pt idx="9">
                  <c:v>14</c:v>
                </c:pt>
                <c:pt idx="10">
                  <c:v>16</c:v>
                </c:pt>
                <c:pt idx="11">
                  <c:v>18</c:v>
                </c:pt>
                <c:pt idx="12">
                  <c:v>20</c:v>
                </c:pt>
              </c:numCache>
            </c:numRef>
          </c:yVal>
          <c:smooth val="0"/>
          <c:extLst>
            <c:ext xmlns:c16="http://schemas.microsoft.com/office/drawing/2014/chart" uri="{C3380CC4-5D6E-409C-BE32-E72D297353CC}">
              <c16:uniqueId val="{00000000-A7C9-4485-84A6-7E139FB30C69}"/>
            </c:ext>
          </c:extLst>
        </c:ser>
        <c:ser>
          <c:idx val="1"/>
          <c:order val="1"/>
          <c:tx>
            <c:strRef>
              <c:f>'Análisis de inversión escenario'!$D$44</c:f>
              <c:strCache>
                <c:ptCount val="1"/>
                <c:pt idx="0">
                  <c:v>Calderas A</c:v>
                </c:pt>
              </c:strCache>
            </c:strRef>
          </c:tx>
          <c:spPr>
            <a:ln w="9525" cap="rnd">
              <a:solidFill>
                <a:schemeClr val="accent2"/>
              </a:solidFill>
              <a:round/>
            </a:ln>
            <a:effectLst/>
          </c:spPr>
          <c:marker>
            <c:symbol val="circle"/>
            <c:size val="5"/>
            <c:spPr>
              <a:gradFill rotWithShape="1">
                <a:gsLst>
                  <a:gs pos="0">
                    <a:schemeClr val="accent2">
                      <a:satMod val="103000"/>
                      <a:lumMod val="118000"/>
                    </a:schemeClr>
                  </a:gs>
                  <a:gs pos="50000">
                    <a:schemeClr val="accent2">
                      <a:satMod val="89000"/>
                      <a:lumMod val="91000"/>
                    </a:schemeClr>
                  </a:gs>
                  <a:gs pos="100000">
                    <a:schemeClr val="accent2">
                      <a:lumMod val="69000"/>
                    </a:schemeClr>
                  </a:gs>
                </a:gsLst>
                <a:lin ang="5400000" scaled="0"/>
              </a:gradFill>
              <a:ln w="9525">
                <a:solidFill>
                  <a:schemeClr val="accent2"/>
                </a:solidFill>
                <a:round/>
              </a:ln>
              <a:effectLst/>
            </c:spPr>
          </c:marker>
          <c:xVal>
            <c:numRef>
              <c:f>'Análisis de inversión escenario'!$B$45:$B$57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'Análisis de inversión escenario'!$D$45:$D$57</c:f>
              <c:numCache>
                <c:formatCode>General</c:formatCode>
                <c:ptCount val="13"/>
                <c:pt idx="1">
                  <c:v>1</c:v>
                </c:pt>
                <c:pt idx="2">
                  <c:v>3</c:v>
                </c:pt>
                <c:pt idx="3">
                  <c:v>5</c:v>
                </c:pt>
                <c:pt idx="4">
                  <c:v>7</c:v>
                </c:pt>
                <c:pt idx="5">
                  <c:v>9</c:v>
                </c:pt>
                <c:pt idx="6">
                  <c:v>10</c:v>
                </c:pt>
                <c:pt idx="7">
                  <c:v>12</c:v>
                </c:pt>
                <c:pt idx="8">
                  <c:v>14</c:v>
                </c:pt>
                <c:pt idx="9">
                  <c:v>16</c:v>
                </c:pt>
                <c:pt idx="10">
                  <c:v>18</c:v>
                </c:pt>
                <c:pt idx="11">
                  <c:v>20</c:v>
                </c:pt>
                <c:pt idx="12">
                  <c:v>22</c:v>
                </c:pt>
              </c:numCache>
            </c:numRef>
          </c:yVal>
          <c:smooth val="0"/>
          <c:extLst>
            <c:ext xmlns:c16="http://schemas.microsoft.com/office/drawing/2014/chart" uri="{C3380CC4-5D6E-409C-BE32-E72D297353CC}">
              <c16:uniqueId val="{00000001-A7C9-4485-84A6-7E139FB30C69}"/>
            </c:ext>
          </c:extLst>
        </c:ser>
        <c:ser>
          <c:idx val="2"/>
          <c:order val="2"/>
          <c:tx>
            <c:strRef>
              <c:f>'Análisis de inversión escenario'!$E$44</c:f>
              <c:strCache>
                <c:ptCount val="1"/>
                <c:pt idx="0">
                  <c:v>Calderas B</c:v>
                </c:pt>
              </c:strCache>
            </c:strRef>
          </c:tx>
          <c:spPr>
            <a:ln w="9525" cap="rnd">
              <a:solidFill>
                <a:schemeClr val="accent3"/>
              </a:solidFill>
              <a:round/>
            </a:ln>
            <a:effectLst/>
          </c:spPr>
          <c:marker>
            <c:symbol val="circle"/>
            <c:size val="5"/>
            <c:spPr>
              <a:gradFill rotWithShape="1">
                <a:gsLst>
                  <a:gs pos="0">
                    <a:schemeClr val="accent3">
                      <a:satMod val="103000"/>
                      <a:lumMod val="118000"/>
                    </a:schemeClr>
                  </a:gs>
                  <a:gs pos="50000">
                    <a:schemeClr val="accent3">
                      <a:satMod val="89000"/>
                      <a:lumMod val="91000"/>
                    </a:schemeClr>
                  </a:gs>
                  <a:gs pos="100000">
                    <a:schemeClr val="accent3">
                      <a:lumMod val="69000"/>
                    </a:schemeClr>
                  </a:gs>
                </a:gsLst>
                <a:lin ang="5400000" scaled="0"/>
              </a:gradFill>
              <a:ln w="9525">
                <a:solidFill>
                  <a:schemeClr val="accent3"/>
                </a:solidFill>
                <a:round/>
              </a:ln>
              <a:effectLst/>
            </c:spPr>
          </c:marker>
          <c:xVal>
            <c:numRef>
              <c:f>'Análisis de inversión escenario'!$B$45:$B$57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'Análisis de inversión escenario'!$E$45:$E$57</c:f>
              <c:numCache>
                <c:formatCode>General</c:formatCode>
                <c:ptCount val="13"/>
                <c:pt idx="1">
                  <c:v>3</c:v>
                </c:pt>
                <c:pt idx="2">
                  <c:v>7</c:v>
                </c:pt>
                <c:pt idx="3">
                  <c:v>11</c:v>
                </c:pt>
                <c:pt idx="4">
                  <c:v>15</c:v>
                </c:pt>
                <c:pt idx="5">
                  <c:v>19</c:v>
                </c:pt>
                <c:pt idx="6">
                  <c:v>23</c:v>
                </c:pt>
                <c:pt idx="7">
                  <c:v>27</c:v>
                </c:pt>
                <c:pt idx="8">
                  <c:v>31</c:v>
                </c:pt>
                <c:pt idx="9">
                  <c:v>35</c:v>
                </c:pt>
                <c:pt idx="10">
                  <c:v>39</c:v>
                </c:pt>
                <c:pt idx="11">
                  <c:v>43</c:v>
                </c:pt>
                <c:pt idx="12">
                  <c:v>47</c:v>
                </c:pt>
              </c:numCache>
            </c:numRef>
          </c:yVal>
          <c:smooth val="0"/>
          <c:extLst>
            <c:ext xmlns:c16="http://schemas.microsoft.com/office/drawing/2014/chart" uri="{C3380CC4-5D6E-409C-BE32-E72D297353CC}">
              <c16:uniqueId val="{00000002-A7C9-4485-84A6-7E139FB30C69}"/>
            </c:ext>
          </c:extLst>
        </c:ser>
        <c:ser>
          <c:idx val="3"/>
          <c:order val="3"/>
          <c:tx>
            <c:strRef>
              <c:f>'Análisis de inversión escenario'!$F$44</c:f>
              <c:strCache>
                <c:ptCount val="1"/>
                <c:pt idx="0">
                  <c:v>Calderas C</c:v>
                </c:pt>
              </c:strCache>
            </c:strRef>
          </c:tx>
          <c:spPr>
            <a:ln w="9525" cap="rnd">
              <a:solidFill>
                <a:schemeClr val="accent4"/>
              </a:solidFill>
              <a:round/>
            </a:ln>
            <a:effectLst/>
          </c:spPr>
          <c:marker>
            <c:symbol val="circle"/>
            <c:size val="5"/>
            <c:spPr>
              <a:gradFill rotWithShape="1">
                <a:gsLst>
                  <a:gs pos="0">
                    <a:schemeClr val="accent4">
                      <a:satMod val="103000"/>
                      <a:lumMod val="118000"/>
                    </a:schemeClr>
                  </a:gs>
                  <a:gs pos="50000">
                    <a:schemeClr val="accent4">
                      <a:satMod val="89000"/>
                      <a:lumMod val="91000"/>
                    </a:schemeClr>
                  </a:gs>
                  <a:gs pos="100000">
                    <a:schemeClr val="accent4">
                      <a:lumMod val="69000"/>
                    </a:schemeClr>
                  </a:gs>
                </a:gsLst>
                <a:lin ang="5400000" scaled="0"/>
              </a:gradFill>
              <a:ln w="9525">
                <a:solidFill>
                  <a:schemeClr val="accent4"/>
                </a:solidFill>
                <a:round/>
              </a:ln>
              <a:effectLst/>
            </c:spPr>
          </c:marker>
          <c:xVal>
            <c:numRef>
              <c:f>'Análisis de inversión escenario'!$B$45:$B$57</c:f>
              <c:numCache>
                <c:formatCode>General</c:formatCode>
                <c:ptCount val="13"/>
                <c:pt idx="0">
                  <c:v>2018</c:v>
                </c:pt>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'Análisis de inversión escenario'!$F$45:$F$57</c:f>
              <c:numCache>
                <c:formatCode>General</c:formatCode>
                <c:ptCount val="13"/>
                <c:pt idx="2">
                  <c:v>5</c:v>
                </c:pt>
                <c:pt idx="3">
                  <c:v>10</c:v>
                </c:pt>
                <c:pt idx="4">
                  <c:v>15</c:v>
                </c:pt>
                <c:pt idx="5">
                  <c:v>20</c:v>
                </c:pt>
                <c:pt idx="6">
                  <c:v>25</c:v>
                </c:pt>
                <c:pt idx="7">
                  <c:v>30</c:v>
                </c:pt>
                <c:pt idx="8">
                  <c:v>35</c:v>
                </c:pt>
                <c:pt idx="9">
                  <c:v>40</c:v>
                </c:pt>
                <c:pt idx="10">
                  <c:v>45</c:v>
                </c:pt>
                <c:pt idx="11">
                  <c:v>50</c:v>
                </c:pt>
                <c:pt idx="12">
                  <c:v>55</c:v>
                </c:pt>
              </c:numCache>
            </c:numRef>
          </c:yVal>
          <c:smooth val="0"/>
          <c:extLst>
            <c:ext xmlns:c16="http://schemas.microsoft.com/office/drawing/2014/chart" uri="{C3380CC4-5D6E-409C-BE32-E72D297353CC}">
              <c16:uniqueId val="{00000003-A7C9-4485-84A6-7E139FB30C69}"/>
            </c:ext>
          </c:extLst>
        </c:ser>
        <c:dLbls>
          <c:showLegendKey val="0"/>
          <c:showVal val="0"/>
          <c:showCatName val="0"/>
          <c:showSerName val="0"/>
          <c:showPercent val="0"/>
          <c:showBubbleSize val="0"/>
        </c:dLbls>
        <c:axId val="284697184"/>
        <c:axId val="284704240"/>
      </c:scatterChart>
      <c:valAx>
        <c:axId val="284697184"/>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s-CR"/>
          </a:p>
        </c:txPr>
        <c:crossAx val="284704240"/>
        <c:crosses val="autoZero"/>
        <c:crossBetween val="midCat"/>
      </c:valAx>
      <c:valAx>
        <c:axId val="284704240"/>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rgbClr val="002060"/>
                    </a:solidFill>
                    <a:latin typeface="+mn-lt"/>
                    <a:ea typeface="+mn-ea"/>
                    <a:cs typeface="+mn-cs"/>
                  </a:defRPr>
                </a:pPr>
                <a:r>
                  <a:rPr lang="es-CR"/>
                  <a:t># de proyectos</a:t>
                </a:r>
              </a:p>
            </c:rich>
          </c:tx>
          <c:overlay val="0"/>
          <c:spPr>
            <a:noFill/>
            <a:ln>
              <a:noFill/>
            </a:ln>
            <a:effectLst/>
          </c:spPr>
          <c:txPr>
            <a:bodyPr rot="-54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CR"/>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s-CR"/>
          </a:p>
        </c:txPr>
        <c:crossAx val="28469718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s-CR"/>
        </a:p>
      </c:txPr>
    </c:legend>
    <c:plotVisOnly val="1"/>
    <c:dispBlanksAs val="gap"/>
    <c:showDLblsOverMax val="0"/>
  </c:chart>
  <c:spPr>
    <a:noFill/>
    <a:ln>
      <a:noFill/>
    </a:ln>
    <a:effectLst/>
  </c:spPr>
  <c:txPr>
    <a:bodyPr/>
    <a:lstStyle/>
    <a:p>
      <a:pPr>
        <a:defRPr>
          <a:solidFill>
            <a:srgbClr val="002060"/>
          </a:solidFill>
        </a:defRPr>
      </a:pPr>
      <a:endParaRPr lang="es-C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71794757618332"/>
          <c:y val="4.2675582410534409E-2"/>
          <c:w val="0.7446924948847482"/>
          <c:h val="0.4888753181910942"/>
        </c:manualLayout>
      </c:layout>
      <c:scatterChart>
        <c:scatterStyle val="lineMarker"/>
        <c:varyColors val="0"/>
        <c:ser>
          <c:idx val="0"/>
          <c:order val="0"/>
          <c:tx>
            <c:strRef>
              <c:f>'Anal Inv Biogas'!$B$95</c:f>
              <c:strCache>
                <c:ptCount val="1"/>
                <c:pt idx="0">
                  <c:v>Ahorro de energía por desplazamiento de combustibles fósiles por biogás de biodigestores</c:v>
                </c:pt>
              </c:strCache>
            </c:strRef>
          </c:tx>
          <c:spPr>
            <a:ln w="9525" cap="rnd">
              <a:solidFill>
                <a:schemeClr val="accent6"/>
              </a:solidFill>
              <a:round/>
            </a:ln>
            <a:effectLst/>
          </c:spPr>
          <c:marker>
            <c:symbol val="circle"/>
            <c:size val="5"/>
            <c:spPr>
              <a:gradFill rotWithShape="1">
                <a:gsLst>
                  <a:gs pos="0">
                    <a:schemeClr val="accent6">
                      <a:satMod val="103000"/>
                      <a:lumMod val="118000"/>
                    </a:schemeClr>
                  </a:gs>
                  <a:gs pos="50000">
                    <a:schemeClr val="accent6">
                      <a:satMod val="89000"/>
                      <a:lumMod val="91000"/>
                    </a:schemeClr>
                  </a:gs>
                  <a:gs pos="100000">
                    <a:schemeClr val="accent6">
                      <a:lumMod val="69000"/>
                    </a:schemeClr>
                  </a:gs>
                </a:gsLst>
                <a:lin ang="5400000" scaled="0"/>
              </a:gradFill>
              <a:ln w="9525">
                <a:solidFill>
                  <a:schemeClr val="accent6"/>
                </a:solidFill>
                <a:round/>
              </a:ln>
              <a:effectLst/>
            </c:spPr>
          </c:marker>
          <c:xVal>
            <c:numRef>
              <c:f>'Anal Inv Biogas'!$A$96:$A$108</c:f>
              <c:numCache>
                <c:formatCode>General</c:formatCode>
                <c:ptCount val="13"/>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'Anal Inv Biogas'!$B$96:$B$108</c:f>
              <c:numCache>
                <c:formatCode>General</c:formatCode>
                <c:ptCount val="13"/>
                <c:pt idx="0">
                  <c:v>0</c:v>
                </c:pt>
                <c:pt idx="1">
                  <c:v>0</c:v>
                </c:pt>
                <c:pt idx="2">
                  <c:v>0</c:v>
                </c:pt>
                <c:pt idx="3">
                  <c:v>58</c:v>
                </c:pt>
                <c:pt idx="4">
                  <c:v>117</c:v>
                </c:pt>
                <c:pt idx="5">
                  <c:v>175</c:v>
                </c:pt>
                <c:pt idx="6">
                  <c:v>233</c:v>
                </c:pt>
                <c:pt idx="7">
                  <c:v>291</c:v>
                </c:pt>
                <c:pt idx="8">
                  <c:v>350</c:v>
                </c:pt>
                <c:pt idx="9">
                  <c:v>408</c:v>
                </c:pt>
                <c:pt idx="10">
                  <c:v>466</c:v>
                </c:pt>
                <c:pt idx="11">
                  <c:v>524</c:v>
                </c:pt>
                <c:pt idx="12">
                  <c:v>583</c:v>
                </c:pt>
              </c:numCache>
            </c:numRef>
          </c:yVal>
          <c:smooth val="0"/>
          <c:extLst>
            <c:ext xmlns:c16="http://schemas.microsoft.com/office/drawing/2014/chart" uri="{C3380CC4-5D6E-409C-BE32-E72D297353CC}">
              <c16:uniqueId val="{00000000-AB44-4681-BFCC-FC240A3824C8}"/>
            </c:ext>
          </c:extLst>
        </c:ser>
        <c:ser>
          <c:idx val="1"/>
          <c:order val="1"/>
          <c:tx>
            <c:strRef>
              <c:f>'Anal Inv Biogas'!$C$95</c:f>
              <c:strCache>
                <c:ptCount val="1"/>
                <c:pt idx="0">
                  <c:v>Ahorro de energía por desplazamiento de combustibles fósiles por biomasa en calderas</c:v>
                </c:pt>
              </c:strCache>
            </c:strRef>
          </c:tx>
          <c:spPr>
            <a:ln w="9525" cap="rnd">
              <a:solidFill>
                <a:schemeClr val="accent5"/>
              </a:solidFill>
              <a:round/>
            </a:ln>
            <a:effectLst/>
          </c:spPr>
          <c:marker>
            <c:symbol val="circle"/>
            <c:size val="5"/>
            <c:spPr>
              <a:gradFill rotWithShape="1">
                <a:gsLst>
                  <a:gs pos="0">
                    <a:schemeClr val="accent5">
                      <a:satMod val="103000"/>
                      <a:lumMod val="118000"/>
                    </a:schemeClr>
                  </a:gs>
                  <a:gs pos="50000">
                    <a:schemeClr val="accent5">
                      <a:satMod val="89000"/>
                      <a:lumMod val="91000"/>
                    </a:schemeClr>
                  </a:gs>
                  <a:gs pos="100000">
                    <a:schemeClr val="accent5">
                      <a:lumMod val="69000"/>
                    </a:schemeClr>
                  </a:gs>
                </a:gsLst>
                <a:lin ang="5400000" scaled="0"/>
              </a:gradFill>
              <a:ln w="9525">
                <a:solidFill>
                  <a:schemeClr val="accent5"/>
                </a:solidFill>
                <a:round/>
              </a:ln>
              <a:effectLst/>
            </c:spPr>
          </c:marker>
          <c:xVal>
            <c:numRef>
              <c:f>'Anal Inv Biogas'!$A$96:$A$108</c:f>
              <c:numCache>
                <c:formatCode>General</c:formatCode>
                <c:ptCount val="13"/>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'Anal Inv Biogas'!$C$96:$C$108</c:f>
              <c:numCache>
                <c:formatCode>General</c:formatCode>
                <c:ptCount val="13"/>
                <c:pt idx="0">
                  <c:v>0</c:v>
                </c:pt>
                <c:pt idx="1">
                  <c:v>108</c:v>
                </c:pt>
                <c:pt idx="2">
                  <c:v>301</c:v>
                </c:pt>
                <c:pt idx="3">
                  <c:v>495</c:v>
                </c:pt>
                <c:pt idx="4">
                  <c:v>689</c:v>
                </c:pt>
                <c:pt idx="5">
                  <c:v>883</c:v>
                </c:pt>
                <c:pt idx="6" formatCode="#,##0">
                  <c:v>1039</c:v>
                </c:pt>
                <c:pt idx="7" formatCode="#,##0">
                  <c:v>1233</c:v>
                </c:pt>
                <c:pt idx="8" formatCode="#,##0">
                  <c:v>1427</c:v>
                </c:pt>
                <c:pt idx="9" formatCode="#,##0">
                  <c:v>1620</c:v>
                </c:pt>
                <c:pt idx="10" formatCode="#,##0">
                  <c:v>1819</c:v>
                </c:pt>
                <c:pt idx="11" formatCode="#,##0">
                  <c:v>2013</c:v>
                </c:pt>
                <c:pt idx="12" formatCode="#,##0">
                  <c:v>2207</c:v>
                </c:pt>
              </c:numCache>
            </c:numRef>
          </c:yVal>
          <c:smooth val="0"/>
          <c:extLst>
            <c:ext xmlns:c16="http://schemas.microsoft.com/office/drawing/2014/chart" uri="{C3380CC4-5D6E-409C-BE32-E72D297353CC}">
              <c16:uniqueId val="{00000001-AB44-4681-BFCC-FC240A3824C8}"/>
            </c:ext>
          </c:extLst>
        </c:ser>
        <c:ser>
          <c:idx val="2"/>
          <c:order val="2"/>
          <c:tx>
            <c:strRef>
              <c:f>'Anal Inv Biogas'!$D$95</c:f>
              <c:strCache>
                <c:ptCount val="1"/>
                <c:pt idx="0">
                  <c:v>Ahorro total</c:v>
                </c:pt>
              </c:strCache>
            </c:strRef>
          </c:tx>
          <c:spPr>
            <a:ln w="9525" cap="rnd">
              <a:solidFill>
                <a:schemeClr val="accent4"/>
              </a:solidFill>
              <a:round/>
            </a:ln>
            <a:effectLst/>
          </c:spPr>
          <c:marker>
            <c:symbol val="circle"/>
            <c:size val="5"/>
            <c:spPr>
              <a:gradFill rotWithShape="1">
                <a:gsLst>
                  <a:gs pos="0">
                    <a:schemeClr val="accent4">
                      <a:satMod val="103000"/>
                      <a:lumMod val="118000"/>
                    </a:schemeClr>
                  </a:gs>
                  <a:gs pos="50000">
                    <a:schemeClr val="accent4">
                      <a:satMod val="89000"/>
                      <a:lumMod val="91000"/>
                    </a:schemeClr>
                  </a:gs>
                  <a:gs pos="100000">
                    <a:schemeClr val="accent4">
                      <a:lumMod val="69000"/>
                    </a:schemeClr>
                  </a:gs>
                </a:gsLst>
                <a:lin ang="5400000" scaled="0"/>
              </a:gradFill>
              <a:ln w="9525">
                <a:solidFill>
                  <a:schemeClr val="accent4"/>
                </a:solidFill>
                <a:round/>
              </a:ln>
              <a:effectLst/>
            </c:spPr>
          </c:marker>
          <c:xVal>
            <c:numRef>
              <c:f>'Anal Inv Biogas'!$A$96:$A$108</c:f>
              <c:numCache>
                <c:formatCode>General</c:formatCode>
                <c:ptCount val="13"/>
                <c:pt idx="1">
                  <c:v>2019</c:v>
                </c:pt>
                <c:pt idx="2">
                  <c:v>2020</c:v>
                </c:pt>
                <c:pt idx="3">
                  <c:v>2021</c:v>
                </c:pt>
                <c:pt idx="4">
                  <c:v>2022</c:v>
                </c:pt>
                <c:pt idx="5">
                  <c:v>2023</c:v>
                </c:pt>
                <c:pt idx="6">
                  <c:v>2024</c:v>
                </c:pt>
                <c:pt idx="7">
                  <c:v>2025</c:v>
                </c:pt>
                <c:pt idx="8">
                  <c:v>2026</c:v>
                </c:pt>
                <c:pt idx="9">
                  <c:v>2027</c:v>
                </c:pt>
                <c:pt idx="10">
                  <c:v>2028</c:v>
                </c:pt>
                <c:pt idx="11">
                  <c:v>2029</c:v>
                </c:pt>
                <c:pt idx="12">
                  <c:v>2030</c:v>
                </c:pt>
              </c:numCache>
            </c:numRef>
          </c:xVal>
          <c:yVal>
            <c:numRef>
              <c:f>'Anal Inv Biogas'!$D$96:$D$108</c:f>
              <c:numCache>
                <c:formatCode>General</c:formatCode>
                <c:ptCount val="13"/>
                <c:pt idx="1">
                  <c:v>108</c:v>
                </c:pt>
                <c:pt idx="2">
                  <c:v>301</c:v>
                </c:pt>
                <c:pt idx="3">
                  <c:v>553</c:v>
                </c:pt>
                <c:pt idx="4">
                  <c:v>806</c:v>
                </c:pt>
                <c:pt idx="5">
                  <c:v>1058</c:v>
                </c:pt>
                <c:pt idx="6">
                  <c:v>1272</c:v>
                </c:pt>
                <c:pt idx="7">
                  <c:v>1524</c:v>
                </c:pt>
                <c:pt idx="8">
                  <c:v>1777</c:v>
                </c:pt>
                <c:pt idx="9">
                  <c:v>2028</c:v>
                </c:pt>
                <c:pt idx="10">
                  <c:v>2285</c:v>
                </c:pt>
                <c:pt idx="11">
                  <c:v>2537</c:v>
                </c:pt>
                <c:pt idx="12">
                  <c:v>2790</c:v>
                </c:pt>
              </c:numCache>
            </c:numRef>
          </c:yVal>
          <c:smooth val="0"/>
          <c:extLst>
            <c:ext xmlns:c16="http://schemas.microsoft.com/office/drawing/2014/chart" uri="{C3380CC4-5D6E-409C-BE32-E72D297353CC}">
              <c16:uniqueId val="{00000002-AB44-4681-BFCC-FC240A3824C8}"/>
            </c:ext>
          </c:extLst>
        </c:ser>
        <c:dLbls>
          <c:showLegendKey val="0"/>
          <c:showVal val="0"/>
          <c:showCatName val="0"/>
          <c:showSerName val="0"/>
          <c:showPercent val="0"/>
          <c:showBubbleSize val="0"/>
        </c:dLbls>
        <c:axId val="284699144"/>
        <c:axId val="284701104"/>
      </c:scatterChart>
      <c:valAx>
        <c:axId val="284699144"/>
        <c:scaling>
          <c:orientation val="minMax"/>
          <c:max val="2030"/>
          <c:min val="2019"/>
        </c:scaling>
        <c:delete val="0"/>
        <c:axPos val="b"/>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s-CR"/>
          </a:p>
        </c:txPr>
        <c:crossAx val="284701104"/>
        <c:crosses val="autoZero"/>
        <c:crossBetween val="midCat"/>
      </c:valAx>
      <c:valAx>
        <c:axId val="284701104"/>
        <c:scaling>
          <c:orientation val="minMax"/>
        </c:scaling>
        <c:delete val="0"/>
        <c:axPos val="l"/>
        <c:majorGridlines>
          <c:spPr>
            <a:ln w="9525" cap="flat" cmpd="sng" algn="ctr">
              <a:solidFill>
                <a:schemeClr val="tx2">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r>
                  <a:rPr lang="en-US"/>
                  <a:t>TJ</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tx2"/>
                  </a:solidFill>
                  <a:latin typeface="+mn-lt"/>
                  <a:ea typeface="+mn-ea"/>
                  <a:cs typeface="+mn-cs"/>
                </a:defRPr>
              </a:pPr>
              <a:endParaRPr lang="es-CR"/>
            </a:p>
          </c:txPr>
        </c:title>
        <c:numFmt formatCode="General" sourceLinked="1"/>
        <c:majorTickMark val="none"/>
        <c:minorTickMark val="none"/>
        <c:tickLblPos val="nextTo"/>
        <c:spPr>
          <a:noFill/>
          <a:ln>
            <a:solidFill>
              <a:schemeClr val="tx2">
                <a:lumMod val="40000"/>
                <a:lumOff val="60000"/>
              </a:schemeClr>
            </a:solid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s-CR"/>
          </a:p>
        </c:txPr>
        <c:crossAx val="284699144"/>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Calibri" panose="020F0502020204030204" pitchFamily="34" charset="0"/>
              <a:ea typeface="+mn-ea"/>
              <a:cs typeface="Calibri" panose="020F0502020204030204" pitchFamily="34" charset="0"/>
            </a:defRPr>
          </a:pPr>
          <a:endParaRPr lang="es-CR"/>
        </a:p>
      </c:txPr>
    </c:legend>
    <c:plotVisOnly val="1"/>
    <c:dispBlanksAs val="gap"/>
    <c:showDLblsOverMax val="0"/>
  </c:chart>
  <c:spPr>
    <a:noFill/>
    <a:ln>
      <a:noFill/>
    </a:ln>
    <a:effectLst/>
  </c:spPr>
  <c:txPr>
    <a:bodyPr/>
    <a:lstStyle/>
    <a:p>
      <a:pPr>
        <a:defRPr/>
      </a:pPr>
      <a:endParaRPr lang="es-C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autoTitleDeleted val="1"/>
    <c:plotArea>
      <c:layout/>
      <c:areaChart>
        <c:grouping val="stacked"/>
        <c:varyColors val="0"/>
        <c:ser>
          <c:idx val="0"/>
          <c:order val="0"/>
          <c:tx>
            <c:strRef>
              <c:f>'Análisis de la demanda'!$F$99</c:f>
              <c:strCache>
                <c:ptCount val="1"/>
                <c:pt idx="0">
                  <c:v>Biodigestores</c:v>
                </c:pt>
              </c:strCache>
            </c:strRef>
          </c:tx>
          <c:spPr>
            <a:pattFill prst="ltUpDiag">
              <a:fgClr>
                <a:schemeClr val="accent5">
                  <a:shade val="76000"/>
                </a:schemeClr>
              </a:fgClr>
              <a:bgClr>
                <a:schemeClr val="accent5">
                  <a:shade val="76000"/>
                  <a:lumMod val="20000"/>
                  <a:lumOff val="80000"/>
                </a:schemeClr>
              </a:bgClr>
            </a:pattFill>
            <a:ln>
              <a:noFill/>
            </a:ln>
            <a:effectLst>
              <a:innerShdw blurRad="114300">
                <a:schemeClr val="accent5">
                  <a:shade val="76000"/>
                </a:schemeClr>
              </a:innerShdw>
            </a:effectLst>
          </c:spPr>
          <c:cat>
            <c:numRef>
              <c:f>'Análisis de la demanda'!$E$100:$E$111</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'Análisis de la demanda'!$F$100:$F$111</c:f>
              <c:numCache>
                <c:formatCode>General</c:formatCode>
                <c:ptCount val="12"/>
                <c:pt idx="2" formatCode="#,##0">
                  <c:v>3789.6674201542487</c:v>
                </c:pt>
                <c:pt idx="3" formatCode="#,##0">
                  <c:v>7579.3348403084965</c:v>
                </c:pt>
                <c:pt idx="4" formatCode="#,##0">
                  <c:v>11369.002260462748</c:v>
                </c:pt>
                <c:pt idx="5" formatCode="#,##0">
                  <c:v>15158.669680616995</c:v>
                </c:pt>
                <c:pt idx="6" formatCode="#,##0">
                  <c:v>18948.337100771245</c:v>
                </c:pt>
                <c:pt idx="7" formatCode="#,##0">
                  <c:v>22738.004520925493</c:v>
                </c:pt>
                <c:pt idx="8" formatCode="#,##0">
                  <c:v>26527.671941079676</c:v>
                </c:pt>
                <c:pt idx="9" formatCode="#,##0">
                  <c:v>30317.339361233931</c:v>
                </c:pt>
                <c:pt idx="10" formatCode="#,##0">
                  <c:v>34107.006781388234</c:v>
                </c:pt>
                <c:pt idx="11" formatCode="#,##0">
                  <c:v>37896.67420154249</c:v>
                </c:pt>
              </c:numCache>
            </c:numRef>
          </c:val>
          <c:extLst>
            <c:ext xmlns:c16="http://schemas.microsoft.com/office/drawing/2014/chart" uri="{C3380CC4-5D6E-409C-BE32-E72D297353CC}">
              <c16:uniqueId val="{00000000-6E01-456A-97E5-E86A20CDD466}"/>
            </c:ext>
          </c:extLst>
        </c:ser>
        <c:ser>
          <c:idx val="1"/>
          <c:order val="1"/>
          <c:tx>
            <c:strRef>
              <c:f>'Análisis de la demanda'!$G$99</c:f>
              <c:strCache>
                <c:ptCount val="1"/>
                <c:pt idx="0">
                  <c:v>Calderas</c:v>
                </c:pt>
              </c:strCache>
            </c:strRef>
          </c:tx>
          <c:spPr>
            <a:pattFill prst="ltUpDiag">
              <a:fgClr>
                <a:schemeClr val="accent5">
                  <a:tint val="77000"/>
                </a:schemeClr>
              </a:fgClr>
              <a:bgClr>
                <a:schemeClr val="accent5">
                  <a:tint val="77000"/>
                  <a:lumMod val="20000"/>
                  <a:lumOff val="80000"/>
                </a:schemeClr>
              </a:bgClr>
            </a:pattFill>
            <a:ln>
              <a:noFill/>
            </a:ln>
            <a:effectLst>
              <a:innerShdw blurRad="114300">
                <a:schemeClr val="accent5">
                  <a:tint val="77000"/>
                </a:schemeClr>
              </a:innerShdw>
            </a:effectLst>
          </c:spPr>
          <c:cat>
            <c:numRef>
              <c:f>'Análisis de la demanda'!$E$100:$E$111</c:f>
              <c:numCache>
                <c:formatCode>General</c:formatCode>
                <c:ptCount val="12"/>
                <c:pt idx="0">
                  <c:v>2019</c:v>
                </c:pt>
                <c:pt idx="1">
                  <c:v>2020</c:v>
                </c:pt>
                <c:pt idx="2">
                  <c:v>2021</c:v>
                </c:pt>
                <c:pt idx="3">
                  <c:v>2022</c:v>
                </c:pt>
                <c:pt idx="4">
                  <c:v>2023</c:v>
                </c:pt>
                <c:pt idx="5">
                  <c:v>2024</c:v>
                </c:pt>
                <c:pt idx="6">
                  <c:v>2025</c:v>
                </c:pt>
                <c:pt idx="7">
                  <c:v>2026</c:v>
                </c:pt>
                <c:pt idx="8">
                  <c:v>2027</c:v>
                </c:pt>
                <c:pt idx="9">
                  <c:v>2028</c:v>
                </c:pt>
                <c:pt idx="10">
                  <c:v>2029</c:v>
                </c:pt>
                <c:pt idx="11">
                  <c:v>2030</c:v>
                </c:pt>
              </c:numCache>
            </c:numRef>
          </c:cat>
          <c:val>
            <c:numRef>
              <c:f>'Análisis de la demanda'!$G$100:$G$111</c:f>
              <c:numCache>
                <c:formatCode>#,##0</c:formatCode>
                <c:ptCount val="12"/>
                <c:pt idx="0">
                  <c:v>8627.7414828906112</c:v>
                </c:pt>
                <c:pt idx="1">
                  <c:v>24253.318305752429</c:v>
                </c:pt>
                <c:pt idx="2">
                  <c:v>39878.895128614175</c:v>
                </c:pt>
                <c:pt idx="3">
                  <c:v>55504.471951476211</c:v>
                </c:pt>
                <c:pt idx="4">
                  <c:v>71130.048774337993</c:v>
                </c:pt>
                <c:pt idx="5">
                  <c:v>83757.119282122949</c:v>
                </c:pt>
                <c:pt idx="6">
                  <c:v>99382.696104985022</c:v>
                </c:pt>
                <c:pt idx="7">
                  <c:v>115008.27292784666</c:v>
                </c:pt>
                <c:pt idx="8">
                  <c:v>130633.84975070858</c:v>
                </c:pt>
                <c:pt idx="9">
                  <c:v>146593.36834980277</c:v>
                </c:pt>
                <c:pt idx="10">
                  <c:v>161607.24017867111</c:v>
                </c:pt>
                <c:pt idx="11">
                  <c:v>176502.3053239462</c:v>
                </c:pt>
              </c:numCache>
            </c:numRef>
          </c:val>
          <c:extLst>
            <c:ext xmlns:c16="http://schemas.microsoft.com/office/drawing/2014/chart" uri="{C3380CC4-5D6E-409C-BE32-E72D297353CC}">
              <c16:uniqueId val="{00000001-6E01-456A-97E5-E86A20CDD466}"/>
            </c:ext>
          </c:extLst>
        </c:ser>
        <c:dLbls>
          <c:showLegendKey val="0"/>
          <c:showVal val="0"/>
          <c:showCatName val="0"/>
          <c:showSerName val="0"/>
          <c:showPercent val="0"/>
          <c:showBubbleSize val="0"/>
        </c:dLbls>
        <c:axId val="284703848"/>
        <c:axId val="284699928"/>
      </c:areaChart>
      <c:catAx>
        <c:axId val="284703848"/>
        <c:scaling>
          <c:orientation val="minMax"/>
        </c:scaling>
        <c:delete val="0"/>
        <c:axPos val="b"/>
        <c:numFmt formatCode="General" sourceLinked="1"/>
        <c:majorTickMark val="out"/>
        <c:minorTickMark val="out"/>
        <c:tickLblPos val="nextTo"/>
        <c:spPr>
          <a:noFill/>
          <a:ln>
            <a:noFill/>
          </a:ln>
          <a:effectLst/>
        </c:spPr>
        <c:txPr>
          <a:bodyPr rot="-60000000" spcFirstLastPara="1" vertOverflow="ellipsis" vert="horz" wrap="square" anchor="ctr" anchorCtr="1"/>
          <a:lstStyle/>
          <a:p>
            <a:pPr>
              <a:defRPr sz="1197" b="0" i="0" u="none" strike="noStrike" kern="1200" cap="all" spc="120" normalizeH="0" baseline="0">
                <a:solidFill>
                  <a:schemeClr val="tx1">
                    <a:lumMod val="65000"/>
                    <a:lumOff val="35000"/>
                  </a:schemeClr>
                </a:solidFill>
                <a:latin typeface="+mn-lt"/>
                <a:ea typeface="+mn-ea"/>
                <a:cs typeface="+mn-cs"/>
              </a:defRPr>
            </a:pPr>
            <a:endParaRPr lang="es-CR"/>
          </a:p>
        </c:txPr>
        <c:crossAx val="284699928"/>
        <c:crosses val="autoZero"/>
        <c:auto val="1"/>
        <c:lblAlgn val="ctr"/>
        <c:lblOffset val="100"/>
        <c:noMultiLvlLbl val="0"/>
      </c:catAx>
      <c:valAx>
        <c:axId val="28469992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197" b="1" i="0" u="none" strike="noStrike" kern="1200" baseline="0">
                    <a:solidFill>
                      <a:srgbClr val="002060"/>
                    </a:solidFill>
                    <a:latin typeface="+mn-lt"/>
                    <a:ea typeface="+mn-ea"/>
                    <a:cs typeface="+mn-cs"/>
                  </a:defRPr>
                </a:pPr>
                <a:r>
                  <a:rPr lang="en-US">
                    <a:solidFill>
                      <a:srgbClr val="002060"/>
                    </a:solidFill>
                  </a:rPr>
                  <a:t>ton CO2e/año</a:t>
                </a:r>
              </a:p>
            </c:rich>
          </c:tx>
          <c:layout>
            <c:manualLayout>
              <c:xMode val="edge"/>
              <c:yMode val="edge"/>
              <c:x val="1.7057569296375266E-2"/>
              <c:y val="0.31515291057367828"/>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rgbClr val="002060"/>
                  </a:solidFill>
                  <a:latin typeface="+mn-lt"/>
                  <a:ea typeface="+mn-ea"/>
                  <a:cs typeface="+mn-cs"/>
                </a:defRPr>
              </a:pPr>
              <a:endParaRPr lang="es-CR"/>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s-CR"/>
          </a:p>
        </c:txPr>
        <c:crossAx val="284703848"/>
        <c:crosses val="autoZero"/>
        <c:crossBetween val="midCat"/>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rgbClr val="002060"/>
              </a:solidFill>
              <a:latin typeface="+mn-lt"/>
              <a:ea typeface="+mn-ea"/>
              <a:cs typeface="+mn-cs"/>
            </a:defRPr>
          </a:pPr>
          <a:endParaRPr lang="es-CR"/>
        </a:p>
      </c:txPr>
    </c:legend>
    <c:plotVisOnly val="1"/>
    <c:dispBlanksAs val="zero"/>
    <c:showDLblsOverMax val="0"/>
  </c:chart>
  <c:spPr>
    <a:noFill/>
    <a:ln>
      <a:noFill/>
    </a:ln>
    <a:effectLst/>
  </c:spPr>
  <c:txPr>
    <a:bodyPr/>
    <a:lstStyle/>
    <a:p>
      <a:pPr>
        <a:defRPr/>
      </a:pPr>
      <a:endParaRPr lang="es-C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8">
  <a:schemeClr val="accent5"/>
</cs:colorStyle>
</file>

<file path=ppt/charts/style1.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42">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9525" cap="rnd">
        <a:solidFill>
          <a:schemeClr val="phClr"/>
        </a:solidFill>
        <a:round/>
      </a:ln>
    </cs:spPr>
  </cs:dataPointLine>
  <cs:dataPointMarker>
    <cs:lnRef idx="0">
      <cs:styleClr val="auto"/>
    </cs:lnRef>
    <cs:fillRef idx="3">
      <cs:styleClr val="auto"/>
    </cs:fillRef>
    <cs:effectRef idx="2"/>
    <cs:fontRef idx="minor">
      <a:schemeClr val="tx2"/>
    </cs:fontRef>
    <cs:spPr>
      <a:ln w="9525">
        <a:solidFill>
          <a:schemeClr val="phClr"/>
        </a:solidFill>
        <a:round/>
      </a:ln>
    </cs:spPr>
  </cs:dataPointMarker>
  <cs:dataPointMarkerLayout symbol="circle" size="5"/>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9525" cap="rnd">
        <a:solidFill>
          <a:schemeClr val="phClr"/>
        </a:solidFill>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spPr>
      <a:ln>
        <a:solidFill>
          <a:schemeClr val="tx2">
            <a:lumMod val="40000"/>
            <a:lumOff val="60000"/>
          </a:schemeClr>
        </a:solidFill>
      </a:ln>
    </cs:spPr>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78">
  <cs:axisTitle>
    <cs:lnRef idx="0"/>
    <cs:fillRef idx="0"/>
    <cs:effectRef idx="0"/>
    <cs:fontRef idx="minor">
      <a:schemeClr val="tx1">
        <a:lumMod val="65000"/>
        <a:lumOff val="35000"/>
      </a:schemeClr>
    </cs:fontRef>
    <cs:defRPr sz="1197" b="1" kern="1200"/>
  </cs:axisTitle>
  <cs:categoryAxis>
    <cs:lnRef idx="0"/>
    <cs:fillRef idx="0"/>
    <cs:effectRef idx="0"/>
    <cs:fontRef idx="minor">
      <a:schemeClr val="tx1">
        <a:lumMod val="65000"/>
        <a:lumOff val="35000"/>
      </a:schemeClr>
    </cs:fontRef>
    <cs:defRPr sz="1197" b="0" kern="1200" cap="all" spc="120" normalizeH="0" baseline="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tx1"/>
    </cs:fontRef>
    <cs:spPr>
      <a:pattFill prst="ltUpDiag">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styleClr val="auto"/>
    </cs:effectRef>
    <cs:fontRef idx="minor">
      <a:schemeClr val="tx1"/>
    </cs:fontRef>
    <cs:spPr>
      <a:pattFill prst="ltUpDiag">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tx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solidFill>
        <a:schemeClr val="lt1"/>
      </a:solidFill>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kern="1200" cap="all" spc="1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solidFill>
        <a:schemeClr val="lt1"/>
      </a:solidFill>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4" dt="2016-11-24T19:43:09.169" idx="1">
    <p:pos x="5078" y="336"/>
    <p:text>hacerlo más ilustrativo, sin texto, con imágenes</p:text>
  </p:cm>
</p:cmLst>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CC4ACF3-8E06-423C-AC7B-1A035FDFFDE0}" type="doc">
      <dgm:prSet loTypeId="urn:microsoft.com/office/officeart/2005/8/layout/hierarchy4" loCatId="list" qsTypeId="urn:microsoft.com/office/officeart/2005/8/quickstyle/simple5" qsCatId="simple" csTypeId="urn:microsoft.com/office/officeart/2005/8/colors/colorful2" csCatId="colorful" phldr="1"/>
      <dgm:spPr/>
      <dgm:t>
        <a:bodyPr/>
        <a:lstStyle/>
        <a:p>
          <a:endParaRPr lang="es-ES"/>
        </a:p>
      </dgm:t>
    </dgm:pt>
    <dgm:pt modelId="{F5E6DAE2-630D-4EED-9402-1756FA726ACE}">
      <dgm:prSet phldrT="[Texto]" custT="1"/>
      <dgm:spPr/>
      <dgm:t>
        <a:bodyPr/>
        <a:lstStyle/>
        <a:p>
          <a:r>
            <a:rPr lang="es-ES" sz="3600" dirty="0"/>
            <a:t>MINAE / SEPSE</a:t>
          </a:r>
          <a:endParaRPr lang="es-ES" sz="4400" dirty="0"/>
        </a:p>
      </dgm:t>
    </dgm:pt>
    <dgm:pt modelId="{9A729A84-21E9-4778-A469-1CFB5AF864AE}" type="parTrans" cxnId="{350909D5-72AC-4112-8FAB-23E7E549A672}">
      <dgm:prSet/>
      <dgm:spPr/>
      <dgm:t>
        <a:bodyPr/>
        <a:lstStyle/>
        <a:p>
          <a:endParaRPr lang="es-ES"/>
        </a:p>
      </dgm:t>
    </dgm:pt>
    <dgm:pt modelId="{C76FC3A8-C93B-4EB7-A7A8-F6E7DD5EC45B}" type="sibTrans" cxnId="{350909D5-72AC-4112-8FAB-23E7E549A672}">
      <dgm:prSet/>
      <dgm:spPr/>
      <dgm:t>
        <a:bodyPr/>
        <a:lstStyle/>
        <a:p>
          <a:endParaRPr lang="es-ES"/>
        </a:p>
      </dgm:t>
    </dgm:pt>
    <dgm:pt modelId="{662B3EAB-0615-40AB-A5A4-168D41D24345}">
      <dgm:prSet phldrT="[Texto]"/>
      <dgm:spPr>
        <a:solidFill>
          <a:schemeClr val="tx1">
            <a:lumMod val="60000"/>
            <a:lumOff val="40000"/>
          </a:schemeClr>
        </a:solidFill>
      </dgm:spPr>
      <dgm:t>
        <a:bodyPr/>
        <a:lstStyle/>
        <a:p>
          <a:r>
            <a:rPr lang="es-ES" b="1" dirty="0">
              <a:solidFill>
                <a:schemeClr val="tx2"/>
              </a:solidFill>
            </a:rPr>
            <a:t>Apoyo del Proyecto “Mecanismos y Redes de Transferencia de Tecnologías relacionadas con el Cambio Climático en ALC (FMAM-GEF)</a:t>
          </a:r>
        </a:p>
      </dgm:t>
    </dgm:pt>
    <dgm:pt modelId="{AB4B7AA8-808B-40D6-B7E5-8912AB6CDB54}" type="parTrans" cxnId="{B2DB7C62-885A-488C-ABC0-2F27634D7680}">
      <dgm:prSet/>
      <dgm:spPr/>
      <dgm:t>
        <a:bodyPr/>
        <a:lstStyle/>
        <a:p>
          <a:endParaRPr lang="es-ES"/>
        </a:p>
      </dgm:t>
    </dgm:pt>
    <dgm:pt modelId="{1A26DE32-DD2C-4040-9FF7-4B5D771131A1}" type="sibTrans" cxnId="{B2DB7C62-885A-488C-ABC0-2F27634D7680}">
      <dgm:prSet/>
      <dgm:spPr/>
      <dgm:t>
        <a:bodyPr/>
        <a:lstStyle/>
        <a:p>
          <a:endParaRPr lang="es-ES"/>
        </a:p>
      </dgm:t>
    </dgm:pt>
    <dgm:pt modelId="{86211C62-6869-4070-BD6C-294436DC458D}">
      <dgm:prSet phldrT="[Texto]"/>
      <dgm:spPr>
        <a:solidFill>
          <a:schemeClr val="tx1">
            <a:lumMod val="60000"/>
            <a:lumOff val="40000"/>
          </a:schemeClr>
        </a:solidFill>
      </dgm:spPr>
      <dgm:t>
        <a:bodyPr/>
        <a:lstStyle/>
        <a:p>
          <a:r>
            <a:rPr lang="es-ES" b="1" dirty="0">
              <a:solidFill>
                <a:schemeClr val="tx2"/>
              </a:solidFill>
            </a:rPr>
            <a:t>Facilitación del Consorcio EMA-CICR-Chirripó Consultores con apoyo de Fundación Bariloche</a:t>
          </a:r>
        </a:p>
      </dgm:t>
    </dgm:pt>
    <dgm:pt modelId="{8B540425-1FC3-4034-B215-B9ADF51F2FF3}" type="parTrans" cxnId="{11C08F4C-EB3F-40DC-939E-7A18B34B233B}">
      <dgm:prSet/>
      <dgm:spPr/>
      <dgm:t>
        <a:bodyPr/>
        <a:lstStyle/>
        <a:p>
          <a:endParaRPr lang="es-ES"/>
        </a:p>
      </dgm:t>
    </dgm:pt>
    <dgm:pt modelId="{2169CB6C-E9A3-4A7A-BC5A-C91099911E5C}" type="sibTrans" cxnId="{11C08F4C-EB3F-40DC-939E-7A18B34B233B}">
      <dgm:prSet/>
      <dgm:spPr/>
      <dgm:t>
        <a:bodyPr/>
        <a:lstStyle/>
        <a:p>
          <a:endParaRPr lang="es-ES"/>
        </a:p>
      </dgm:t>
    </dgm:pt>
    <dgm:pt modelId="{D1DEBB1F-B951-49A6-9E16-DC893AC0484A}">
      <dgm:prSet/>
      <dgm:spPr>
        <a:solidFill>
          <a:schemeClr val="tx1">
            <a:lumMod val="60000"/>
            <a:lumOff val="40000"/>
          </a:schemeClr>
        </a:solidFill>
      </dgm:spPr>
      <dgm:t>
        <a:bodyPr/>
        <a:lstStyle/>
        <a:p>
          <a:r>
            <a:rPr lang="es-ES" b="1" dirty="0">
              <a:solidFill>
                <a:schemeClr val="tx2"/>
              </a:solidFill>
            </a:rPr>
            <a:t>Participación activa de actores de cadenas de valor agregado de las tecnologías de energía renovable</a:t>
          </a:r>
        </a:p>
      </dgm:t>
    </dgm:pt>
    <dgm:pt modelId="{C32B540E-DD16-4410-9639-3460C40C2F5E}" type="parTrans" cxnId="{2E38479C-E1D6-4714-B947-16D7F68B193B}">
      <dgm:prSet/>
      <dgm:spPr/>
      <dgm:t>
        <a:bodyPr/>
        <a:lstStyle/>
        <a:p>
          <a:endParaRPr lang="es-ES"/>
        </a:p>
      </dgm:t>
    </dgm:pt>
    <dgm:pt modelId="{B722A0D0-89C3-4D2A-8616-31FB98A81352}" type="sibTrans" cxnId="{2E38479C-E1D6-4714-B947-16D7F68B193B}">
      <dgm:prSet/>
      <dgm:spPr/>
      <dgm:t>
        <a:bodyPr/>
        <a:lstStyle/>
        <a:p>
          <a:endParaRPr lang="es-ES"/>
        </a:p>
      </dgm:t>
    </dgm:pt>
    <dgm:pt modelId="{87F49177-BCF0-4C56-879B-0A9591660441}" type="pres">
      <dgm:prSet presAssocID="{9CC4ACF3-8E06-423C-AC7B-1A035FDFFDE0}" presName="Name0" presStyleCnt="0">
        <dgm:presLayoutVars>
          <dgm:chPref val="1"/>
          <dgm:dir/>
          <dgm:animOne val="branch"/>
          <dgm:animLvl val="lvl"/>
          <dgm:resizeHandles/>
        </dgm:presLayoutVars>
      </dgm:prSet>
      <dgm:spPr/>
    </dgm:pt>
    <dgm:pt modelId="{3C365116-40F3-4208-A299-23C9EDE423BD}" type="pres">
      <dgm:prSet presAssocID="{F5E6DAE2-630D-4EED-9402-1756FA726ACE}" presName="vertOne" presStyleCnt="0"/>
      <dgm:spPr/>
    </dgm:pt>
    <dgm:pt modelId="{A6C667BB-5B0C-4576-B1C0-851858A5B18D}" type="pres">
      <dgm:prSet presAssocID="{F5E6DAE2-630D-4EED-9402-1756FA726ACE}" presName="txOne" presStyleLbl="node0" presStyleIdx="0" presStyleCnt="1" custScaleY="31054">
        <dgm:presLayoutVars>
          <dgm:chPref val="3"/>
        </dgm:presLayoutVars>
      </dgm:prSet>
      <dgm:spPr/>
    </dgm:pt>
    <dgm:pt modelId="{A81B60E4-E068-44C5-88D2-0A44158CF93F}" type="pres">
      <dgm:prSet presAssocID="{F5E6DAE2-630D-4EED-9402-1756FA726ACE}" presName="parTransOne" presStyleCnt="0"/>
      <dgm:spPr/>
    </dgm:pt>
    <dgm:pt modelId="{FABFDF9D-8FD6-4AE7-87C5-7CABC9B9472A}" type="pres">
      <dgm:prSet presAssocID="{F5E6DAE2-630D-4EED-9402-1756FA726ACE}" presName="horzOne" presStyleCnt="0"/>
      <dgm:spPr/>
    </dgm:pt>
    <dgm:pt modelId="{46DECD4B-C69F-4008-864D-8EA8CE11115D}" type="pres">
      <dgm:prSet presAssocID="{662B3EAB-0615-40AB-A5A4-168D41D24345}" presName="vertTwo" presStyleCnt="0"/>
      <dgm:spPr/>
    </dgm:pt>
    <dgm:pt modelId="{4C38C11E-405F-40DD-90F6-D4B5D8A15E2A}" type="pres">
      <dgm:prSet presAssocID="{662B3EAB-0615-40AB-A5A4-168D41D24345}" presName="txTwo" presStyleLbl="node2" presStyleIdx="0" presStyleCnt="3">
        <dgm:presLayoutVars>
          <dgm:chPref val="3"/>
        </dgm:presLayoutVars>
      </dgm:prSet>
      <dgm:spPr/>
    </dgm:pt>
    <dgm:pt modelId="{072A0EEA-3C1F-4C09-8298-EFDD0F2D4EAE}" type="pres">
      <dgm:prSet presAssocID="{662B3EAB-0615-40AB-A5A4-168D41D24345}" presName="horzTwo" presStyleCnt="0"/>
      <dgm:spPr/>
    </dgm:pt>
    <dgm:pt modelId="{D80209E4-E6BF-4EBE-AAF7-F2311B0DA0E3}" type="pres">
      <dgm:prSet presAssocID="{1A26DE32-DD2C-4040-9FF7-4B5D771131A1}" presName="sibSpaceTwo" presStyleCnt="0"/>
      <dgm:spPr/>
    </dgm:pt>
    <dgm:pt modelId="{25156CA6-A757-4A13-934E-EC029356828D}" type="pres">
      <dgm:prSet presAssocID="{86211C62-6869-4070-BD6C-294436DC458D}" presName="vertTwo" presStyleCnt="0"/>
      <dgm:spPr/>
    </dgm:pt>
    <dgm:pt modelId="{2FDD46DC-0B0E-451F-B74C-541F0982B2CC}" type="pres">
      <dgm:prSet presAssocID="{86211C62-6869-4070-BD6C-294436DC458D}" presName="txTwo" presStyleLbl="node2" presStyleIdx="1" presStyleCnt="3">
        <dgm:presLayoutVars>
          <dgm:chPref val="3"/>
        </dgm:presLayoutVars>
      </dgm:prSet>
      <dgm:spPr/>
    </dgm:pt>
    <dgm:pt modelId="{9EFC0E60-EC77-4B47-945F-EEE5AB8C7192}" type="pres">
      <dgm:prSet presAssocID="{86211C62-6869-4070-BD6C-294436DC458D}" presName="horzTwo" presStyleCnt="0"/>
      <dgm:spPr/>
    </dgm:pt>
    <dgm:pt modelId="{4DB118FC-D5C0-468D-998D-166DAC23AD46}" type="pres">
      <dgm:prSet presAssocID="{2169CB6C-E9A3-4A7A-BC5A-C91099911E5C}" presName="sibSpaceTwo" presStyleCnt="0"/>
      <dgm:spPr/>
    </dgm:pt>
    <dgm:pt modelId="{798B9C34-E403-47A4-82F9-6D1168A8AA88}" type="pres">
      <dgm:prSet presAssocID="{D1DEBB1F-B951-49A6-9E16-DC893AC0484A}" presName="vertTwo" presStyleCnt="0"/>
      <dgm:spPr/>
    </dgm:pt>
    <dgm:pt modelId="{578D8AA0-F0FB-412A-B85A-D6512AEFD5AB}" type="pres">
      <dgm:prSet presAssocID="{D1DEBB1F-B951-49A6-9E16-DC893AC0484A}" presName="txTwo" presStyleLbl="node2" presStyleIdx="2" presStyleCnt="3">
        <dgm:presLayoutVars>
          <dgm:chPref val="3"/>
        </dgm:presLayoutVars>
      </dgm:prSet>
      <dgm:spPr/>
    </dgm:pt>
    <dgm:pt modelId="{5F53B3C2-C355-4013-868D-81DB6F82EF29}" type="pres">
      <dgm:prSet presAssocID="{D1DEBB1F-B951-49A6-9E16-DC893AC0484A}" presName="horzTwo" presStyleCnt="0"/>
      <dgm:spPr/>
    </dgm:pt>
  </dgm:ptLst>
  <dgm:cxnLst>
    <dgm:cxn modelId="{FDA2D261-2F12-43B4-85B0-A49804C04672}" type="presOf" srcId="{86211C62-6869-4070-BD6C-294436DC458D}" destId="{2FDD46DC-0B0E-451F-B74C-541F0982B2CC}" srcOrd="0" destOrd="0" presId="urn:microsoft.com/office/officeart/2005/8/layout/hierarchy4"/>
    <dgm:cxn modelId="{B2DB7C62-885A-488C-ABC0-2F27634D7680}" srcId="{F5E6DAE2-630D-4EED-9402-1756FA726ACE}" destId="{662B3EAB-0615-40AB-A5A4-168D41D24345}" srcOrd="0" destOrd="0" parTransId="{AB4B7AA8-808B-40D6-B7E5-8912AB6CDB54}" sibTransId="{1A26DE32-DD2C-4040-9FF7-4B5D771131A1}"/>
    <dgm:cxn modelId="{11C08F4C-EB3F-40DC-939E-7A18B34B233B}" srcId="{F5E6DAE2-630D-4EED-9402-1756FA726ACE}" destId="{86211C62-6869-4070-BD6C-294436DC458D}" srcOrd="1" destOrd="0" parTransId="{8B540425-1FC3-4034-B215-B9ADF51F2FF3}" sibTransId="{2169CB6C-E9A3-4A7A-BC5A-C91099911E5C}"/>
    <dgm:cxn modelId="{5B31FC7D-C2DD-460D-9178-38B276D8FF29}" type="presOf" srcId="{F5E6DAE2-630D-4EED-9402-1756FA726ACE}" destId="{A6C667BB-5B0C-4576-B1C0-851858A5B18D}" srcOrd="0" destOrd="0" presId="urn:microsoft.com/office/officeart/2005/8/layout/hierarchy4"/>
    <dgm:cxn modelId="{2E38479C-E1D6-4714-B947-16D7F68B193B}" srcId="{F5E6DAE2-630D-4EED-9402-1756FA726ACE}" destId="{D1DEBB1F-B951-49A6-9E16-DC893AC0484A}" srcOrd="2" destOrd="0" parTransId="{C32B540E-DD16-4410-9639-3460C40C2F5E}" sibTransId="{B722A0D0-89C3-4D2A-8616-31FB98A81352}"/>
    <dgm:cxn modelId="{350909D5-72AC-4112-8FAB-23E7E549A672}" srcId="{9CC4ACF3-8E06-423C-AC7B-1A035FDFFDE0}" destId="{F5E6DAE2-630D-4EED-9402-1756FA726ACE}" srcOrd="0" destOrd="0" parTransId="{9A729A84-21E9-4778-A469-1CFB5AF864AE}" sibTransId="{C76FC3A8-C93B-4EB7-A7A8-F6E7DD5EC45B}"/>
    <dgm:cxn modelId="{6DE1F8E4-6962-4D44-A4F1-914E3D6A0813}" type="presOf" srcId="{D1DEBB1F-B951-49A6-9E16-DC893AC0484A}" destId="{578D8AA0-F0FB-412A-B85A-D6512AEFD5AB}" srcOrd="0" destOrd="0" presId="urn:microsoft.com/office/officeart/2005/8/layout/hierarchy4"/>
    <dgm:cxn modelId="{CA03C4EC-BC59-49F3-9883-BECA405BC429}" type="presOf" srcId="{9CC4ACF3-8E06-423C-AC7B-1A035FDFFDE0}" destId="{87F49177-BCF0-4C56-879B-0A9591660441}" srcOrd="0" destOrd="0" presId="urn:microsoft.com/office/officeart/2005/8/layout/hierarchy4"/>
    <dgm:cxn modelId="{A25E38F2-3BA5-4EBF-824C-BAF832603C7C}" type="presOf" srcId="{662B3EAB-0615-40AB-A5A4-168D41D24345}" destId="{4C38C11E-405F-40DD-90F6-D4B5D8A15E2A}" srcOrd="0" destOrd="0" presId="urn:microsoft.com/office/officeart/2005/8/layout/hierarchy4"/>
    <dgm:cxn modelId="{8EA36BD8-528F-4D08-96C9-71EF70A7C771}" type="presParOf" srcId="{87F49177-BCF0-4C56-879B-0A9591660441}" destId="{3C365116-40F3-4208-A299-23C9EDE423BD}" srcOrd="0" destOrd="0" presId="urn:microsoft.com/office/officeart/2005/8/layout/hierarchy4"/>
    <dgm:cxn modelId="{A49DD914-642A-4AA6-8E75-223D915C56B3}" type="presParOf" srcId="{3C365116-40F3-4208-A299-23C9EDE423BD}" destId="{A6C667BB-5B0C-4576-B1C0-851858A5B18D}" srcOrd="0" destOrd="0" presId="urn:microsoft.com/office/officeart/2005/8/layout/hierarchy4"/>
    <dgm:cxn modelId="{01F64D67-942E-4292-8CAD-51B8142C86DA}" type="presParOf" srcId="{3C365116-40F3-4208-A299-23C9EDE423BD}" destId="{A81B60E4-E068-44C5-88D2-0A44158CF93F}" srcOrd="1" destOrd="0" presId="urn:microsoft.com/office/officeart/2005/8/layout/hierarchy4"/>
    <dgm:cxn modelId="{6DA48BA0-25C1-44EA-9726-F9E7D12D39DF}" type="presParOf" srcId="{3C365116-40F3-4208-A299-23C9EDE423BD}" destId="{FABFDF9D-8FD6-4AE7-87C5-7CABC9B9472A}" srcOrd="2" destOrd="0" presId="urn:microsoft.com/office/officeart/2005/8/layout/hierarchy4"/>
    <dgm:cxn modelId="{22CCCB2C-B48D-4CD3-A6CA-F55377B65669}" type="presParOf" srcId="{FABFDF9D-8FD6-4AE7-87C5-7CABC9B9472A}" destId="{46DECD4B-C69F-4008-864D-8EA8CE11115D}" srcOrd="0" destOrd="0" presId="urn:microsoft.com/office/officeart/2005/8/layout/hierarchy4"/>
    <dgm:cxn modelId="{AF35336D-B600-49CB-AE65-6A711EA6371F}" type="presParOf" srcId="{46DECD4B-C69F-4008-864D-8EA8CE11115D}" destId="{4C38C11E-405F-40DD-90F6-D4B5D8A15E2A}" srcOrd="0" destOrd="0" presId="urn:microsoft.com/office/officeart/2005/8/layout/hierarchy4"/>
    <dgm:cxn modelId="{4364A4F2-AEC9-4A48-8743-0F494C3333EA}" type="presParOf" srcId="{46DECD4B-C69F-4008-864D-8EA8CE11115D}" destId="{072A0EEA-3C1F-4C09-8298-EFDD0F2D4EAE}" srcOrd="1" destOrd="0" presId="urn:microsoft.com/office/officeart/2005/8/layout/hierarchy4"/>
    <dgm:cxn modelId="{A391DECD-82A7-4FE1-9F78-3D85BC255526}" type="presParOf" srcId="{FABFDF9D-8FD6-4AE7-87C5-7CABC9B9472A}" destId="{D80209E4-E6BF-4EBE-AAF7-F2311B0DA0E3}" srcOrd="1" destOrd="0" presId="urn:microsoft.com/office/officeart/2005/8/layout/hierarchy4"/>
    <dgm:cxn modelId="{3ED21E3E-B0C2-4889-9DB7-69D16D0B6D3F}" type="presParOf" srcId="{FABFDF9D-8FD6-4AE7-87C5-7CABC9B9472A}" destId="{25156CA6-A757-4A13-934E-EC029356828D}" srcOrd="2" destOrd="0" presId="urn:microsoft.com/office/officeart/2005/8/layout/hierarchy4"/>
    <dgm:cxn modelId="{D0CC1316-1BF2-43EF-965C-156FE4C296BF}" type="presParOf" srcId="{25156CA6-A757-4A13-934E-EC029356828D}" destId="{2FDD46DC-0B0E-451F-B74C-541F0982B2CC}" srcOrd="0" destOrd="0" presId="urn:microsoft.com/office/officeart/2005/8/layout/hierarchy4"/>
    <dgm:cxn modelId="{A1C7A607-C46D-4132-8F7B-97A84967106E}" type="presParOf" srcId="{25156CA6-A757-4A13-934E-EC029356828D}" destId="{9EFC0E60-EC77-4B47-945F-EEE5AB8C7192}" srcOrd="1" destOrd="0" presId="urn:microsoft.com/office/officeart/2005/8/layout/hierarchy4"/>
    <dgm:cxn modelId="{E579498A-7D11-453A-9698-8F9CE6284531}" type="presParOf" srcId="{FABFDF9D-8FD6-4AE7-87C5-7CABC9B9472A}" destId="{4DB118FC-D5C0-468D-998D-166DAC23AD46}" srcOrd="3" destOrd="0" presId="urn:microsoft.com/office/officeart/2005/8/layout/hierarchy4"/>
    <dgm:cxn modelId="{DBB14703-1F96-42ED-827F-6487AAF00376}" type="presParOf" srcId="{FABFDF9D-8FD6-4AE7-87C5-7CABC9B9472A}" destId="{798B9C34-E403-47A4-82F9-6D1168A8AA88}" srcOrd="4" destOrd="0" presId="urn:microsoft.com/office/officeart/2005/8/layout/hierarchy4"/>
    <dgm:cxn modelId="{CF183805-E665-4AEF-AE03-2F2E77F14DF6}" type="presParOf" srcId="{798B9C34-E403-47A4-82F9-6D1168A8AA88}" destId="{578D8AA0-F0FB-412A-B85A-D6512AEFD5AB}" srcOrd="0" destOrd="0" presId="urn:microsoft.com/office/officeart/2005/8/layout/hierarchy4"/>
    <dgm:cxn modelId="{233D2472-A389-45DA-BF93-96FE61CD9AC2}" type="presParOf" srcId="{798B9C34-E403-47A4-82F9-6D1168A8AA88}" destId="{5F53B3C2-C355-4013-868D-81DB6F82EF29}"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35609D-7D9E-4F5F-8C2F-BBF258B0C32F}" type="doc">
      <dgm:prSet loTypeId="urn:microsoft.com/office/officeart/2005/8/layout/arrow2" loCatId="process" qsTypeId="urn:microsoft.com/office/officeart/2005/8/quickstyle/simple1" qsCatId="simple" csTypeId="urn:microsoft.com/office/officeart/2005/8/colors/accent1_2" csCatId="accent1" phldr="1"/>
      <dgm:spPr/>
    </dgm:pt>
    <dgm:pt modelId="{E8BC57AF-1581-4BB8-BD9D-8291E19AAE8C}">
      <dgm:prSet phldrT="[Texto]" custT="1"/>
      <dgm:spPr/>
      <dgm:t>
        <a:bodyPr/>
        <a:lstStyle/>
        <a:p>
          <a:pPr algn="l"/>
          <a:r>
            <a:rPr lang="es-ES" sz="1800" b="1" i="1" dirty="0">
              <a:solidFill>
                <a:srgbClr val="002060"/>
              </a:solidFill>
              <a:latin typeface="Calibri" panose="020F0502020204030204" pitchFamily="34" charset="0"/>
              <a:cs typeface="Calibri" panose="020F0502020204030204" pitchFamily="34" charset="0"/>
            </a:rPr>
            <a:t>Establecimiento de Comité Superior y  Comités de  la HRT</a:t>
          </a:r>
          <a:r>
            <a:rPr lang="es-ES" sz="1800" b="0" i="0" dirty="0">
              <a:solidFill>
                <a:srgbClr val="002060"/>
              </a:solidFill>
              <a:latin typeface="Calibri" panose="020F0502020204030204" pitchFamily="34" charset="0"/>
              <a:cs typeface="Calibri" panose="020F0502020204030204" pitchFamily="34" charset="0"/>
            </a:rPr>
            <a:t>.</a:t>
          </a:r>
        </a:p>
        <a:p>
          <a:pPr algn="l"/>
          <a:endParaRPr lang="es-ES" sz="1800" b="1" i="1" dirty="0">
            <a:solidFill>
              <a:srgbClr val="002060"/>
            </a:solidFill>
            <a:latin typeface="Calibri" panose="020F0502020204030204" pitchFamily="34" charset="0"/>
            <a:cs typeface="Calibri" panose="020F0502020204030204" pitchFamily="34" charset="0"/>
          </a:endParaRPr>
        </a:p>
        <a:p>
          <a:pPr algn="l"/>
          <a:r>
            <a:rPr lang="es-ES" sz="1800" b="1" i="1" dirty="0">
              <a:solidFill>
                <a:srgbClr val="002060"/>
              </a:solidFill>
              <a:latin typeface="Calibri" panose="020F0502020204030204" pitchFamily="34" charset="0"/>
              <a:cs typeface="Calibri" panose="020F0502020204030204" pitchFamily="34" charset="0"/>
            </a:rPr>
            <a:t>Elaboración de estados situacionales.</a:t>
          </a:r>
        </a:p>
        <a:p>
          <a:pPr algn="l"/>
          <a:endParaRPr lang="es-ES" sz="1800" b="1" i="1" dirty="0">
            <a:solidFill>
              <a:srgbClr val="002060"/>
            </a:solidFill>
            <a:latin typeface="Calibri" panose="020F0502020204030204" pitchFamily="34" charset="0"/>
            <a:cs typeface="Calibri" panose="020F0502020204030204" pitchFamily="34" charset="0"/>
          </a:endParaRPr>
        </a:p>
        <a:p>
          <a:pPr algn="l"/>
          <a:r>
            <a:rPr lang="es-ES" sz="1800" b="1" i="1" dirty="0">
              <a:solidFill>
                <a:srgbClr val="002060"/>
              </a:solidFill>
              <a:latin typeface="Calibri" panose="020F0502020204030204" pitchFamily="34" charset="0"/>
              <a:cs typeface="Calibri" panose="020F0502020204030204" pitchFamily="34" charset="0"/>
            </a:rPr>
            <a:t>Definición  de tecnologías de consideración.</a:t>
          </a:r>
        </a:p>
      </dgm:t>
    </dgm:pt>
    <dgm:pt modelId="{6167F8A3-42BF-4F31-9100-667A0FE758CC}" type="sibTrans" cxnId="{93908CE0-C98A-40A1-BCEB-1AC4E6D03439}">
      <dgm:prSet/>
      <dgm:spPr/>
      <dgm:t>
        <a:bodyPr/>
        <a:lstStyle/>
        <a:p>
          <a:endParaRPr lang="es-ES"/>
        </a:p>
      </dgm:t>
    </dgm:pt>
    <dgm:pt modelId="{4EA3BC80-0CAE-4A2F-99BE-0C1DED19AEB2}" type="parTrans" cxnId="{93908CE0-C98A-40A1-BCEB-1AC4E6D03439}">
      <dgm:prSet/>
      <dgm:spPr/>
      <dgm:t>
        <a:bodyPr/>
        <a:lstStyle/>
        <a:p>
          <a:endParaRPr lang="es-ES"/>
        </a:p>
      </dgm:t>
    </dgm:pt>
    <dgm:pt modelId="{B19CDF38-F080-40D3-9633-CA617306DD21}">
      <dgm:prSet phldrT="[Texto]" custT="1"/>
      <dgm:spPr/>
      <dgm:t>
        <a:bodyPr/>
        <a:lstStyle/>
        <a:p>
          <a:pPr lvl="0" defTabSz="800100">
            <a:lnSpc>
              <a:spcPct val="90000"/>
            </a:lnSpc>
            <a:spcBef>
              <a:spcPct val="0"/>
            </a:spcBef>
            <a:spcAft>
              <a:spcPct val="35000"/>
            </a:spcAft>
          </a:pPr>
          <a:r>
            <a:rPr lang="es-ES" sz="1800" b="1" i="1" dirty="0">
              <a:solidFill>
                <a:srgbClr val="002060"/>
              </a:solidFill>
              <a:latin typeface="Calibri" panose="020F0502020204030204" pitchFamily="34" charset="0"/>
              <a:cs typeface="Calibri" panose="020F0502020204030204" pitchFamily="34" charset="0"/>
            </a:rPr>
            <a:t>Alineamientos de la política pública.</a:t>
          </a:r>
        </a:p>
        <a:p>
          <a:pPr lvl="0" defTabSz="800100">
            <a:lnSpc>
              <a:spcPct val="90000"/>
            </a:lnSpc>
            <a:spcBef>
              <a:spcPct val="0"/>
            </a:spcBef>
            <a:spcAft>
              <a:spcPct val="35000"/>
            </a:spcAft>
          </a:pPr>
          <a:endParaRPr lang="es-ES" sz="1800" b="1" i="1" dirty="0">
            <a:solidFill>
              <a:srgbClr val="002060"/>
            </a:solidFill>
            <a:latin typeface="Calibri" panose="020F0502020204030204" pitchFamily="34" charset="0"/>
            <a:cs typeface="Calibri" panose="020F0502020204030204" pitchFamily="34" charset="0"/>
          </a:endParaRPr>
        </a:p>
        <a:p>
          <a:pPr lvl="0" defTabSz="800100">
            <a:lnSpc>
              <a:spcPct val="90000"/>
            </a:lnSpc>
            <a:spcBef>
              <a:spcPct val="0"/>
            </a:spcBef>
            <a:spcAft>
              <a:spcPct val="35000"/>
            </a:spcAft>
          </a:pPr>
          <a:r>
            <a:rPr lang="es-ES" sz="1800" b="1" i="1" dirty="0">
              <a:solidFill>
                <a:srgbClr val="002060"/>
              </a:solidFill>
              <a:latin typeface="Calibri" panose="020F0502020204030204" pitchFamily="34" charset="0"/>
              <a:cs typeface="Calibri" panose="020F0502020204030204" pitchFamily="34" charset="0"/>
            </a:rPr>
            <a:t>Movilización de acciones conjuntas de actores involucrados.</a:t>
          </a:r>
        </a:p>
        <a:p>
          <a:pPr lvl="0" defTabSz="800100">
            <a:lnSpc>
              <a:spcPct val="90000"/>
            </a:lnSpc>
            <a:spcBef>
              <a:spcPct val="0"/>
            </a:spcBef>
            <a:spcAft>
              <a:spcPct val="35000"/>
            </a:spcAft>
          </a:pPr>
          <a:endParaRPr lang="es-ES" sz="1800" b="1" i="1" dirty="0">
            <a:solidFill>
              <a:srgbClr val="002060"/>
            </a:solidFill>
            <a:latin typeface="Calibri" panose="020F0502020204030204" pitchFamily="34" charset="0"/>
            <a:cs typeface="Calibri" panose="020F0502020204030204" pitchFamily="34" charset="0"/>
          </a:endParaRPr>
        </a:p>
        <a:p>
          <a:pPr lvl="0" defTabSz="800100">
            <a:lnSpc>
              <a:spcPct val="90000"/>
            </a:lnSpc>
            <a:spcBef>
              <a:spcPct val="0"/>
            </a:spcBef>
            <a:spcAft>
              <a:spcPct val="35000"/>
            </a:spcAft>
          </a:pPr>
          <a:r>
            <a:rPr lang="es-ES" sz="1800" b="1" i="1" dirty="0">
              <a:solidFill>
                <a:srgbClr val="002060"/>
              </a:solidFill>
              <a:latin typeface="Calibri" panose="020F0502020204030204" pitchFamily="34" charset="0"/>
              <a:cs typeface="Calibri" panose="020F0502020204030204" pitchFamily="34" charset="0"/>
            </a:rPr>
            <a:t>Gestión de recursos.</a:t>
          </a:r>
        </a:p>
        <a:p>
          <a:pPr marL="0" marR="0" lvl="0" indent="0" defTabSz="914400" eaLnBrk="1" fontAlgn="auto" latinLnBrk="0" hangingPunct="1">
            <a:lnSpc>
              <a:spcPct val="100000"/>
            </a:lnSpc>
            <a:spcBef>
              <a:spcPts val="0"/>
            </a:spcBef>
            <a:spcAft>
              <a:spcPts val="0"/>
            </a:spcAft>
            <a:buClrTx/>
            <a:buSzTx/>
            <a:buFontTx/>
            <a:buNone/>
            <a:tabLst/>
            <a:defRPr/>
          </a:pPr>
          <a:endParaRPr lang="es-ES" sz="1800" b="1" i="1" dirty="0">
            <a:solidFill>
              <a:srgbClr val="002060"/>
            </a:solidFill>
            <a:latin typeface="Calibri" panose="020F0502020204030204" pitchFamily="34" charset="0"/>
            <a:cs typeface="Calibri" panose="020F0502020204030204" pitchFamily="34" charset="0"/>
          </a:endParaRPr>
        </a:p>
        <a:p>
          <a:pPr marL="0" marR="0" lvl="0" indent="0" defTabSz="914400" eaLnBrk="1" fontAlgn="auto" latinLnBrk="0" hangingPunct="1">
            <a:lnSpc>
              <a:spcPct val="100000"/>
            </a:lnSpc>
            <a:spcBef>
              <a:spcPts val="0"/>
            </a:spcBef>
            <a:spcAft>
              <a:spcPts val="0"/>
            </a:spcAft>
            <a:buClrTx/>
            <a:buSzTx/>
            <a:buFontTx/>
            <a:buNone/>
            <a:tabLst/>
            <a:defRPr/>
          </a:pPr>
          <a:r>
            <a:rPr lang="es-ES" sz="1800" b="1" i="1" dirty="0">
              <a:solidFill>
                <a:srgbClr val="002060"/>
              </a:solidFill>
              <a:latin typeface="Calibri" panose="020F0502020204030204" pitchFamily="34" charset="0"/>
              <a:cs typeface="Calibri" panose="020F0502020204030204" pitchFamily="34" charset="0"/>
            </a:rPr>
            <a:t>Escalamiento de aplicación de las tecnologías. </a:t>
          </a:r>
        </a:p>
      </dgm:t>
    </dgm:pt>
    <dgm:pt modelId="{B37D747C-056C-409E-BA6A-358447A02A96}" type="sibTrans" cxnId="{6F60991C-C59E-4F38-94D1-AC24EC484C1B}">
      <dgm:prSet/>
      <dgm:spPr/>
      <dgm:t>
        <a:bodyPr/>
        <a:lstStyle/>
        <a:p>
          <a:endParaRPr lang="es-ES"/>
        </a:p>
      </dgm:t>
    </dgm:pt>
    <dgm:pt modelId="{9A1608BE-3B73-4F31-B655-846EB78AE9C4}" type="parTrans" cxnId="{6F60991C-C59E-4F38-94D1-AC24EC484C1B}">
      <dgm:prSet/>
      <dgm:spPr/>
      <dgm:t>
        <a:bodyPr/>
        <a:lstStyle/>
        <a:p>
          <a:endParaRPr lang="es-ES"/>
        </a:p>
      </dgm:t>
    </dgm:pt>
    <dgm:pt modelId="{03F84B23-4C9E-432B-A5F9-C5E2D80E34DD}">
      <dgm:prSet phldrT="[Texto]" custT="1"/>
      <dgm:spPr/>
      <dgm:t>
        <a:bodyPr/>
        <a:lstStyle/>
        <a:p>
          <a:pPr algn="l"/>
          <a:r>
            <a:rPr lang="es-ES" sz="1800" b="1" i="1" dirty="0">
              <a:solidFill>
                <a:srgbClr val="002060"/>
              </a:solidFill>
              <a:latin typeface="Calibri" panose="020F0502020204030204" pitchFamily="34" charset="0"/>
              <a:cs typeface="Calibri" panose="020F0502020204030204" pitchFamily="34" charset="0"/>
            </a:rPr>
            <a:t>Identificación de barreras.</a:t>
          </a:r>
        </a:p>
        <a:p>
          <a:pPr algn="l"/>
          <a:endParaRPr lang="es-ES" sz="1800" b="1" i="1" dirty="0">
            <a:solidFill>
              <a:srgbClr val="002060"/>
            </a:solidFill>
            <a:latin typeface="Calibri" panose="020F0502020204030204" pitchFamily="34" charset="0"/>
            <a:cs typeface="Calibri" panose="020F0502020204030204" pitchFamily="34" charset="0"/>
          </a:endParaRPr>
        </a:p>
        <a:p>
          <a:pPr algn="l"/>
          <a:r>
            <a:rPr lang="es-ES" sz="1800" b="1" i="1" dirty="0">
              <a:solidFill>
                <a:srgbClr val="002060"/>
              </a:solidFill>
              <a:latin typeface="Calibri" panose="020F0502020204030204" pitchFamily="34" charset="0"/>
              <a:cs typeface="Calibri" panose="020F0502020204030204" pitchFamily="34" charset="0"/>
            </a:rPr>
            <a:t>Definición de cursos de acción.</a:t>
          </a:r>
        </a:p>
        <a:p>
          <a:pPr algn="l"/>
          <a:endParaRPr lang="es-ES" sz="1800" b="1" i="1" dirty="0">
            <a:solidFill>
              <a:srgbClr val="002060"/>
            </a:solidFill>
            <a:latin typeface="Calibri" panose="020F0502020204030204" pitchFamily="34" charset="0"/>
            <a:cs typeface="Calibri" panose="020F0502020204030204" pitchFamily="34" charset="0"/>
          </a:endParaRPr>
        </a:p>
        <a:p>
          <a:pPr algn="l"/>
          <a:r>
            <a:rPr lang="es-ES" sz="1800" b="1" i="1" dirty="0">
              <a:solidFill>
                <a:srgbClr val="002060"/>
              </a:solidFill>
              <a:latin typeface="Calibri" panose="020F0502020204030204" pitchFamily="34" charset="0"/>
              <a:cs typeface="Calibri" panose="020F0502020204030204" pitchFamily="34" charset="0"/>
            </a:rPr>
            <a:t>Establecimiento de marco de resultados e indicadores </a:t>
          </a:r>
        </a:p>
        <a:p>
          <a:pPr algn="l"/>
          <a:endParaRPr lang="es-ES" sz="1800" b="1" i="1" dirty="0">
            <a:solidFill>
              <a:srgbClr val="002060"/>
            </a:solidFill>
            <a:latin typeface="Calibri" panose="020F0502020204030204" pitchFamily="34" charset="0"/>
            <a:cs typeface="Calibri" panose="020F0502020204030204" pitchFamily="34" charset="0"/>
          </a:endParaRPr>
        </a:p>
        <a:p>
          <a:pPr algn="l"/>
          <a:r>
            <a:rPr lang="es-ES" sz="1800" b="1" i="1" dirty="0">
              <a:solidFill>
                <a:srgbClr val="002060"/>
              </a:solidFill>
              <a:latin typeface="Calibri" panose="020F0502020204030204" pitchFamily="34" charset="0"/>
              <a:cs typeface="Calibri" panose="020F0502020204030204" pitchFamily="34" charset="0"/>
            </a:rPr>
            <a:t>Flujos de inversión / recursos para desarrollo.</a:t>
          </a:r>
        </a:p>
        <a:p>
          <a:pPr algn="l"/>
          <a:endParaRPr lang="es-ES" sz="1200" b="1" dirty="0"/>
        </a:p>
      </dgm:t>
    </dgm:pt>
    <dgm:pt modelId="{6060A4B2-8054-434F-9231-DC0D9745CFDB}" type="sibTrans" cxnId="{6EEBBCA8-EE81-4855-B01F-5669B8DF2AC6}">
      <dgm:prSet/>
      <dgm:spPr/>
      <dgm:t>
        <a:bodyPr/>
        <a:lstStyle/>
        <a:p>
          <a:endParaRPr lang="es-ES"/>
        </a:p>
      </dgm:t>
    </dgm:pt>
    <dgm:pt modelId="{EA3D9481-C1C9-4924-ADF8-F64F7C99033A}" type="parTrans" cxnId="{6EEBBCA8-EE81-4855-B01F-5669B8DF2AC6}">
      <dgm:prSet/>
      <dgm:spPr/>
      <dgm:t>
        <a:bodyPr/>
        <a:lstStyle/>
        <a:p>
          <a:endParaRPr lang="es-ES"/>
        </a:p>
      </dgm:t>
    </dgm:pt>
    <dgm:pt modelId="{4813A974-0DBF-433F-81A2-1EF91EDF3ECE}">
      <dgm:prSet phldrT="[Texto]" custT="1"/>
      <dgm:spPr/>
      <dgm:t>
        <a:bodyPr/>
        <a:lstStyle/>
        <a:p>
          <a:pPr lvl="0" defTabSz="800100">
            <a:lnSpc>
              <a:spcPct val="90000"/>
            </a:lnSpc>
            <a:spcBef>
              <a:spcPct val="0"/>
            </a:spcBef>
            <a:spcAft>
              <a:spcPct val="35000"/>
            </a:spcAft>
          </a:pPr>
          <a:r>
            <a:rPr lang="es-ES" sz="1800" b="1" i="1" dirty="0">
              <a:solidFill>
                <a:srgbClr val="002060"/>
              </a:solidFill>
              <a:latin typeface="Calibri" panose="020F0502020204030204" pitchFamily="34" charset="0"/>
              <a:cs typeface="Calibri" panose="020F0502020204030204" pitchFamily="34" charset="0"/>
            </a:rPr>
            <a:t>Definición de la visión y los objetivos.</a:t>
          </a:r>
        </a:p>
        <a:p>
          <a:pPr lvl="0" defTabSz="800100">
            <a:lnSpc>
              <a:spcPct val="90000"/>
            </a:lnSpc>
            <a:spcBef>
              <a:spcPct val="0"/>
            </a:spcBef>
            <a:spcAft>
              <a:spcPct val="35000"/>
            </a:spcAft>
          </a:pPr>
          <a:endParaRPr lang="es-ES" sz="1800" b="1" i="1" dirty="0">
            <a:solidFill>
              <a:srgbClr val="002060"/>
            </a:solidFill>
            <a:latin typeface="Calibri" panose="020F0502020204030204" pitchFamily="34" charset="0"/>
            <a:cs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s-ES" sz="1800" b="1" i="1" dirty="0">
              <a:solidFill>
                <a:srgbClr val="002060"/>
              </a:solidFill>
              <a:latin typeface="Calibri" panose="020F0502020204030204" pitchFamily="34" charset="0"/>
              <a:cs typeface="Calibri" panose="020F0502020204030204" pitchFamily="34" charset="0"/>
            </a:rPr>
            <a:t>Definición de potencial de beneficios energéticos y climáticos.</a:t>
          </a:r>
        </a:p>
        <a:p>
          <a:pPr marL="0" marR="0" lvl="0" indent="0" algn="l" defTabSz="914400" eaLnBrk="1" fontAlgn="auto" latinLnBrk="0" hangingPunct="1">
            <a:lnSpc>
              <a:spcPct val="100000"/>
            </a:lnSpc>
            <a:spcBef>
              <a:spcPts val="0"/>
            </a:spcBef>
            <a:spcAft>
              <a:spcPts val="0"/>
            </a:spcAft>
            <a:buClrTx/>
            <a:buSzTx/>
            <a:buFontTx/>
            <a:buNone/>
            <a:tabLst/>
            <a:defRPr/>
          </a:pPr>
          <a:endParaRPr lang="es-ES" sz="1800" b="1" i="1" dirty="0">
            <a:solidFill>
              <a:srgbClr val="002060"/>
            </a:solidFill>
            <a:latin typeface="Calibri" panose="020F0502020204030204" pitchFamily="34" charset="0"/>
            <a:cs typeface="Calibri" panose="020F0502020204030204" pitchFamily="34" charset="0"/>
          </a:endParaRPr>
        </a:p>
        <a:p>
          <a:pPr marL="0" marR="0" lvl="0" indent="0" algn="l" defTabSz="914400" eaLnBrk="1" fontAlgn="auto" latinLnBrk="0" hangingPunct="1">
            <a:lnSpc>
              <a:spcPct val="100000"/>
            </a:lnSpc>
            <a:spcBef>
              <a:spcPts val="0"/>
            </a:spcBef>
            <a:spcAft>
              <a:spcPts val="0"/>
            </a:spcAft>
            <a:buClrTx/>
            <a:buSzTx/>
            <a:buFontTx/>
            <a:buNone/>
            <a:tabLst/>
            <a:defRPr/>
          </a:pPr>
          <a:r>
            <a:rPr lang="es-ES" sz="1800" b="1" i="1" dirty="0">
              <a:solidFill>
                <a:srgbClr val="002060"/>
              </a:solidFill>
              <a:latin typeface="Calibri" panose="020F0502020204030204" pitchFamily="34" charset="0"/>
              <a:cs typeface="Calibri" panose="020F0502020204030204" pitchFamily="34" charset="0"/>
            </a:rPr>
            <a:t>Definición de escenarios cuantitativos de impacto.</a:t>
          </a:r>
        </a:p>
        <a:p>
          <a:pPr lvl="0" defTabSz="800100">
            <a:lnSpc>
              <a:spcPct val="90000"/>
            </a:lnSpc>
            <a:spcBef>
              <a:spcPct val="0"/>
            </a:spcBef>
            <a:spcAft>
              <a:spcPct val="35000"/>
            </a:spcAft>
          </a:pPr>
          <a:endParaRPr lang="es-ES" sz="1800" b="1" i="1" dirty="0">
            <a:latin typeface="Calibri" panose="020F0502020204030204" pitchFamily="34" charset="0"/>
            <a:cs typeface="Calibri" panose="020F0502020204030204" pitchFamily="34" charset="0"/>
          </a:endParaRPr>
        </a:p>
        <a:p>
          <a:pPr lvl="0" defTabSz="800100">
            <a:lnSpc>
              <a:spcPct val="90000"/>
            </a:lnSpc>
            <a:spcBef>
              <a:spcPct val="0"/>
            </a:spcBef>
            <a:spcAft>
              <a:spcPct val="35000"/>
            </a:spcAft>
          </a:pPr>
          <a:endParaRPr lang="es-ES" sz="1800" b="1" i="1" dirty="0">
            <a:latin typeface="Calibri" panose="020F0502020204030204" pitchFamily="34" charset="0"/>
            <a:cs typeface="Calibri" panose="020F0502020204030204" pitchFamily="34" charset="0"/>
          </a:endParaRPr>
        </a:p>
      </dgm:t>
    </dgm:pt>
    <dgm:pt modelId="{A36EF602-6D5D-44E1-941E-57BE89631742}" type="sibTrans" cxnId="{45F0FCFC-C262-4976-A246-A97848DB8013}">
      <dgm:prSet/>
      <dgm:spPr/>
      <dgm:t>
        <a:bodyPr/>
        <a:lstStyle/>
        <a:p>
          <a:endParaRPr lang="es-ES"/>
        </a:p>
      </dgm:t>
    </dgm:pt>
    <dgm:pt modelId="{897F8F70-E165-4A19-931B-E5B1159CC988}" type="parTrans" cxnId="{45F0FCFC-C262-4976-A246-A97848DB8013}">
      <dgm:prSet/>
      <dgm:spPr/>
      <dgm:t>
        <a:bodyPr/>
        <a:lstStyle/>
        <a:p>
          <a:endParaRPr lang="es-ES"/>
        </a:p>
      </dgm:t>
    </dgm:pt>
    <dgm:pt modelId="{E9845EBB-A1FB-41FE-B2FB-15BBC0397CF6}" type="pres">
      <dgm:prSet presAssocID="{5135609D-7D9E-4F5F-8C2F-BBF258B0C32F}" presName="arrowDiagram" presStyleCnt="0">
        <dgm:presLayoutVars>
          <dgm:chMax val="5"/>
          <dgm:dir/>
          <dgm:resizeHandles val="exact"/>
        </dgm:presLayoutVars>
      </dgm:prSet>
      <dgm:spPr/>
    </dgm:pt>
    <dgm:pt modelId="{1B21CE02-91B8-43AF-8B44-A00E1E32ADC0}" type="pres">
      <dgm:prSet presAssocID="{5135609D-7D9E-4F5F-8C2F-BBF258B0C32F}" presName="arrow" presStyleLbl="bgShp" presStyleIdx="0" presStyleCnt="1" custScaleX="127613" custLinFactNeighborX="1392" custLinFactNeighborY="-762"/>
      <dgm:spPr/>
    </dgm:pt>
    <dgm:pt modelId="{BD74A709-2F6E-405B-8B0C-A87E0452D9E8}" type="pres">
      <dgm:prSet presAssocID="{5135609D-7D9E-4F5F-8C2F-BBF258B0C32F}" presName="arrowDiagram4" presStyleCnt="0"/>
      <dgm:spPr/>
    </dgm:pt>
    <dgm:pt modelId="{9F427C66-FE68-45FF-9FA0-C370892CDFD9}" type="pres">
      <dgm:prSet presAssocID="{E8BC57AF-1581-4BB8-BD9D-8291E19AAE8C}" presName="bullet4a" presStyleLbl="node1" presStyleIdx="0" presStyleCnt="4" custFlipVert="1" custScaleX="140362" custScaleY="122563" custLinFactX="-100000" custLinFactNeighborX="-196108" custLinFactNeighborY="-70245"/>
      <dgm:spPr/>
    </dgm:pt>
    <dgm:pt modelId="{F1235E6C-B477-438B-AE00-C66D8A454004}" type="pres">
      <dgm:prSet presAssocID="{E8BC57AF-1581-4BB8-BD9D-8291E19AAE8C}" presName="textBox4a" presStyleLbl="revTx" presStyleIdx="0" presStyleCnt="4" custScaleX="159580" custScaleY="199263" custLinFactX="-24654" custLinFactY="-20200" custLinFactNeighborX="-100000" custLinFactNeighborY="-100000">
        <dgm:presLayoutVars>
          <dgm:bulletEnabled val="1"/>
        </dgm:presLayoutVars>
      </dgm:prSet>
      <dgm:spPr/>
    </dgm:pt>
    <dgm:pt modelId="{5B9C039A-4E4E-4863-8F61-0F8EF8665213}" type="pres">
      <dgm:prSet presAssocID="{4813A974-0DBF-433F-81A2-1EF91EDF3ECE}" presName="bullet4b" presStyleLbl="node1" presStyleIdx="1" presStyleCnt="4" custLinFactNeighborX="42562" custLinFactNeighborY="-51169"/>
      <dgm:spPr/>
    </dgm:pt>
    <dgm:pt modelId="{78B57838-69AF-463A-931C-0F87633682D8}" type="pres">
      <dgm:prSet presAssocID="{4813A974-0DBF-433F-81A2-1EF91EDF3ECE}" presName="textBox4b" presStyleLbl="revTx" presStyleIdx="1" presStyleCnt="4" custScaleX="136342" custScaleY="88111" custLinFactNeighborX="-51986" custLinFactNeighborY="-41090">
        <dgm:presLayoutVars>
          <dgm:bulletEnabled val="1"/>
        </dgm:presLayoutVars>
      </dgm:prSet>
      <dgm:spPr/>
    </dgm:pt>
    <dgm:pt modelId="{F6DFA730-FFDC-4BBC-AB5D-FE23B73ED252}" type="pres">
      <dgm:prSet presAssocID="{03F84B23-4C9E-432B-A5F9-C5E2D80E34DD}" presName="bullet4c" presStyleLbl="node1" presStyleIdx="2" presStyleCnt="4" custLinFactX="100000" custLinFactNeighborX="114380" custLinFactNeighborY="-24448"/>
      <dgm:spPr/>
    </dgm:pt>
    <dgm:pt modelId="{1C656475-FFAD-4DD0-A661-4602D618F271}" type="pres">
      <dgm:prSet presAssocID="{03F84B23-4C9E-432B-A5F9-C5E2D80E34DD}" presName="textBox4c" presStyleLbl="revTx" presStyleIdx="2" presStyleCnt="4" custScaleX="157971" custScaleY="91034" custLinFactNeighborX="3236" custLinFactNeighborY="3391">
        <dgm:presLayoutVars>
          <dgm:bulletEnabled val="1"/>
        </dgm:presLayoutVars>
      </dgm:prSet>
      <dgm:spPr/>
    </dgm:pt>
    <dgm:pt modelId="{DC493DEA-6E3B-42D3-A15A-31566CB4FF2D}" type="pres">
      <dgm:prSet presAssocID="{B19CDF38-F080-40D3-9633-CA617306DD21}" presName="bullet4d" presStyleLbl="node1" presStyleIdx="3" presStyleCnt="4" custLinFactX="121687" custLinFactNeighborX="200000" custLinFactNeighborY="-19510"/>
      <dgm:spPr>
        <a:solidFill>
          <a:srgbClr val="FF0000"/>
        </a:solidFill>
      </dgm:spPr>
    </dgm:pt>
    <dgm:pt modelId="{F44BAAA1-4EAF-41D4-8A18-4F76027EF71C}" type="pres">
      <dgm:prSet presAssocID="{B19CDF38-F080-40D3-9633-CA617306DD21}" presName="textBox4d" presStyleLbl="revTx" presStyleIdx="3" presStyleCnt="4" custScaleX="150576" custScaleY="99310" custLinFactNeighborX="52666" custLinFactNeighborY="11057">
        <dgm:presLayoutVars>
          <dgm:bulletEnabled val="1"/>
        </dgm:presLayoutVars>
      </dgm:prSet>
      <dgm:spPr/>
    </dgm:pt>
  </dgm:ptLst>
  <dgm:cxnLst>
    <dgm:cxn modelId="{A3032A07-358C-4D48-A3E2-76E0A5138EFA}" type="presOf" srcId="{4813A974-0DBF-433F-81A2-1EF91EDF3ECE}" destId="{78B57838-69AF-463A-931C-0F87633682D8}" srcOrd="0" destOrd="0" presId="urn:microsoft.com/office/officeart/2005/8/layout/arrow2"/>
    <dgm:cxn modelId="{6F60991C-C59E-4F38-94D1-AC24EC484C1B}" srcId="{5135609D-7D9E-4F5F-8C2F-BBF258B0C32F}" destId="{B19CDF38-F080-40D3-9633-CA617306DD21}" srcOrd="3" destOrd="0" parTransId="{9A1608BE-3B73-4F31-B655-846EB78AE9C4}" sibTransId="{B37D747C-056C-409E-BA6A-358447A02A96}"/>
    <dgm:cxn modelId="{DC9C653C-EFDC-4C83-826D-8CD45B66F005}" type="presOf" srcId="{5135609D-7D9E-4F5F-8C2F-BBF258B0C32F}" destId="{E9845EBB-A1FB-41FE-B2FB-15BBC0397CF6}" srcOrd="0" destOrd="0" presId="urn:microsoft.com/office/officeart/2005/8/layout/arrow2"/>
    <dgm:cxn modelId="{F51AF686-CAF0-4263-AB78-CF611B38299A}" type="presOf" srcId="{B19CDF38-F080-40D3-9633-CA617306DD21}" destId="{F44BAAA1-4EAF-41D4-8A18-4F76027EF71C}" srcOrd="0" destOrd="0" presId="urn:microsoft.com/office/officeart/2005/8/layout/arrow2"/>
    <dgm:cxn modelId="{6EEBBCA8-EE81-4855-B01F-5669B8DF2AC6}" srcId="{5135609D-7D9E-4F5F-8C2F-BBF258B0C32F}" destId="{03F84B23-4C9E-432B-A5F9-C5E2D80E34DD}" srcOrd="2" destOrd="0" parTransId="{EA3D9481-C1C9-4924-ADF8-F64F7C99033A}" sibTransId="{6060A4B2-8054-434F-9231-DC0D9745CFDB}"/>
    <dgm:cxn modelId="{93908CE0-C98A-40A1-BCEB-1AC4E6D03439}" srcId="{5135609D-7D9E-4F5F-8C2F-BBF258B0C32F}" destId="{E8BC57AF-1581-4BB8-BD9D-8291E19AAE8C}" srcOrd="0" destOrd="0" parTransId="{4EA3BC80-0CAE-4A2F-99BE-0C1DED19AEB2}" sibTransId="{6167F8A3-42BF-4F31-9100-667A0FE758CC}"/>
    <dgm:cxn modelId="{1A8147F9-CD04-4494-BA10-A08424986A3C}" type="presOf" srcId="{E8BC57AF-1581-4BB8-BD9D-8291E19AAE8C}" destId="{F1235E6C-B477-438B-AE00-C66D8A454004}" srcOrd="0" destOrd="0" presId="urn:microsoft.com/office/officeart/2005/8/layout/arrow2"/>
    <dgm:cxn modelId="{45F0FCFC-C262-4976-A246-A97848DB8013}" srcId="{5135609D-7D9E-4F5F-8C2F-BBF258B0C32F}" destId="{4813A974-0DBF-433F-81A2-1EF91EDF3ECE}" srcOrd="1" destOrd="0" parTransId="{897F8F70-E165-4A19-931B-E5B1159CC988}" sibTransId="{A36EF602-6D5D-44E1-941E-57BE89631742}"/>
    <dgm:cxn modelId="{33CA68FE-ECFA-44F7-9411-F033735C91DB}" type="presOf" srcId="{03F84B23-4C9E-432B-A5F9-C5E2D80E34DD}" destId="{1C656475-FFAD-4DD0-A661-4602D618F271}" srcOrd="0" destOrd="0" presId="urn:microsoft.com/office/officeart/2005/8/layout/arrow2"/>
    <dgm:cxn modelId="{07E15B81-A48F-406B-B8EB-48616C76950D}" type="presParOf" srcId="{E9845EBB-A1FB-41FE-B2FB-15BBC0397CF6}" destId="{1B21CE02-91B8-43AF-8B44-A00E1E32ADC0}" srcOrd="0" destOrd="0" presId="urn:microsoft.com/office/officeart/2005/8/layout/arrow2"/>
    <dgm:cxn modelId="{A0FF536E-A414-4B6A-97D1-C3FA3B8DD6CC}" type="presParOf" srcId="{E9845EBB-A1FB-41FE-B2FB-15BBC0397CF6}" destId="{BD74A709-2F6E-405B-8B0C-A87E0452D9E8}" srcOrd="1" destOrd="0" presId="urn:microsoft.com/office/officeart/2005/8/layout/arrow2"/>
    <dgm:cxn modelId="{BFB249A5-37BD-49FE-9E4C-BE715276EA5E}" type="presParOf" srcId="{BD74A709-2F6E-405B-8B0C-A87E0452D9E8}" destId="{9F427C66-FE68-45FF-9FA0-C370892CDFD9}" srcOrd="0" destOrd="0" presId="urn:microsoft.com/office/officeart/2005/8/layout/arrow2"/>
    <dgm:cxn modelId="{16777568-9D62-4706-ADAF-544159187544}" type="presParOf" srcId="{BD74A709-2F6E-405B-8B0C-A87E0452D9E8}" destId="{F1235E6C-B477-438B-AE00-C66D8A454004}" srcOrd="1" destOrd="0" presId="urn:microsoft.com/office/officeart/2005/8/layout/arrow2"/>
    <dgm:cxn modelId="{C3055701-1D5E-48BD-8DC3-6438D1904CB9}" type="presParOf" srcId="{BD74A709-2F6E-405B-8B0C-A87E0452D9E8}" destId="{5B9C039A-4E4E-4863-8F61-0F8EF8665213}" srcOrd="2" destOrd="0" presId="urn:microsoft.com/office/officeart/2005/8/layout/arrow2"/>
    <dgm:cxn modelId="{47F19FF7-0DC6-4E6B-94BE-7D965B179A0A}" type="presParOf" srcId="{BD74A709-2F6E-405B-8B0C-A87E0452D9E8}" destId="{78B57838-69AF-463A-931C-0F87633682D8}" srcOrd="3" destOrd="0" presId="urn:microsoft.com/office/officeart/2005/8/layout/arrow2"/>
    <dgm:cxn modelId="{D8F19814-74ED-48A5-BA24-8823981A34AE}" type="presParOf" srcId="{BD74A709-2F6E-405B-8B0C-A87E0452D9E8}" destId="{F6DFA730-FFDC-4BBC-AB5D-FE23B73ED252}" srcOrd="4" destOrd="0" presId="urn:microsoft.com/office/officeart/2005/8/layout/arrow2"/>
    <dgm:cxn modelId="{655D4C54-4AAC-4000-ADE3-7CEF3AE1F683}" type="presParOf" srcId="{BD74A709-2F6E-405B-8B0C-A87E0452D9E8}" destId="{1C656475-FFAD-4DD0-A661-4602D618F271}" srcOrd="5" destOrd="0" presId="urn:microsoft.com/office/officeart/2005/8/layout/arrow2"/>
    <dgm:cxn modelId="{1B97B91A-A845-4EB9-834D-742DA9BBBBCA}" type="presParOf" srcId="{BD74A709-2F6E-405B-8B0C-A87E0452D9E8}" destId="{DC493DEA-6E3B-42D3-A15A-31566CB4FF2D}" srcOrd="6" destOrd="0" presId="urn:microsoft.com/office/officeart/2005/8/layout/arrow2"/>
    <dgm:cxn modelId="{4C9D6ACE-28F0-4682-8A8D-D138FE7D3CAA}" type="presParOf" srcId="{BD74A709-2F6E-405B-8B0C-A87E0452D9E8}" destId="{F44BAAA1-4EAF-41D4-8A18-4F76027EF71C}" srcOrd="7"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14532BA0-9424-4463-BC68-9495BCC91A35}"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ACC2C5D-6F9D-4CE8-810B-EB87D0D99C18}">
      <dgm:prSet phldrT="[Text]"/>
      <dgm:spPr/>
      <dgm:t>
        <a:bodyPr/>
        <a:lstStyle/>
        <a:p>
          <a:r>
            <a:rPr lang="es-CR" noProof="0" dirty="0">
              <a:solidFill>
                <a:schemeClr val="bg1"/>
              </a:solidFill>
            </a:rPr>
            <a:t>Gestión facilitadora para la transformación</a:t>
          </a:r>
        </a:p>
      </dgm:t>
    </dgm:pt>
    <dgm:pt modelId="{15B90891-9110-4D9B-A276-5A04970F4523}" type="parTrans" cxnId="{99EB6B47-4C33-4F99-B596-B157158340AA}">
      <dgm:prSet/>
      <dgm:spPr/>
      <dgm:t>
        <a:bodyPr/>
        <a:lstStyle/>
        <a:p>
          <a:endParaRPr lang="es-CR" noProof="0" dirty="0"/>
        </a:p>
      </dgm:t>
    </dgm:pt>
    <dgm:pt modelId="{7AD4F45B-ACD0-458F-885E-8DADF083E95F}" type="sibTrans" cxnId="{99EB6B47-4C33-4F99-B596-B157158340AA}">
      <dgm:prSet/>
      <dgm:spPr/>
      <dgm:t>
        <a:bodyPr/>
        <a:lstStyle/>
        <a:p>
          <a:endParaRPr lang="es-CR" noProof="0" dirty="0"/>
        </a:p>
      </dgm:t>
    </dgm:pt>
    <dgm:pt modelId="{6723075F-4FD0-414D-A43C-76FE1C391686}">
      <dgm:prSet phldrT="[Text]"/>
      <dgm:spPr/>
      <dgm:t>
        <a:bodyPr/>
        <a:lstStyle/>
        <a:p>
          <a:r>
            <a:rPr lang="es-CR" noProof="0" dirty="0"/>
            <a:t>Desarrollo humano sostenible</a:t>
          </a:r>
        </a:p>
      </dgm:t>
    </dgm:pt>
    <dgm:pt modelId="{DDC46CB1-9FC4-4C5D-99F7-4BCA6FC1808A}" type="parTrans" cxnId="{9B529CBF-50A1-44C2-8754-3B379E0E3D3B}">
      <dgm:prSet/>
      <dgm:spPr/>
      <dgm:t>
        <a:bodyPr/>
        <a:lstStyle/>
        <a:p>
          <a:endParaRPr lang="es-CR" noProof="0" dirty="0"/>
        </a:p>
      </dgm:t>
    </dgm:pt>
    <dgm:pt modelId="{FB193412-4C0A-44FA-9C20-DC9CEA85F87F}" type="sibTrans" cxnId="{9B529CBF-50A1-44C2-8754-3B379E0E3D3B}">
      <dgm:prSet/>
      <dgm:spPr/>
      <dgm:t>
        <a:bodyPr/>
        <a:lstStyle/>
        <a:p>
          <a:endParaRPr lang="es-CR" noProof="0" dirty="0"/>
        </a:p>
      </dgm:t>
    </dgm:pt>
    <dgm:pt modelId="{CB0AF34A-0B91-4F27-8BA3-E2E68E0F4D3B}">
      <dgm:prSet phldrT="[Text]"/>
      <dgm:spPr/>
      <dgm:t>
        <a:bodyPr/>
        <a:lstStyle/>
        <a:p>
          <a:r>
            <a:rPr lang="es-CR" noProof="0" dirty="0"/>
            <a:t>Patrones sostenibles de producción y consumo</a:t>
          </a:r>
        </a:p>
      </dgm:t>
    </dgm:pt>
    <dgm:pt modelId="{FF9A4528-80EE-4CB9-A920-3E1AB6106027}" type="parTrans" cxnId="{26C405E1-52D6-4B4E-A2C7-2B673A1FE19A}">
      <dgm:prSet/>
      <dgm:spPr/>
      <dgm:t>
        <a:bodyPr/>
        <a:lstStyle/>
        <a:p>
          <a:endParaRPr lang="es-CR" noProof="0" dirty="0"/>
        </a:p>
      </dgm:t>
    </dgm:pt>
    <dgm:pt modelId="{D859D3C5-BDD6-4D02-B8AF-E1B759765F24}" type="sibTrans" cxnId="{26C405E1-52D6-4B4E-A2C7-2B673A1FE19A}">
      <dgm:prSet/>
      <dgm:spPr/>
      <dgm:t>
        <a:bodyPr/>
        <a:lstStyle/>
        <a:p>
          <a:endParaRPr lang="es-CR" noProof="0" dirty="0"/>
        </a:p>
      </dgm:t>
    </dgm:pt>
    <dgm:pt modelId="{8E3A2577-F3DB-4C0F-9E2D-B7165E2C707F}">
      <dgm:prSet phldrT="[Text]"/>
      <dgm:spPr/>
      <dgm:t>
        <a:bodyPr/>
        <a:lstStyle/>
        <a:p>
          <a:r>
            <a:rPr lang="es-CR" noProof="0" dirty="0"/>
            <a:t>Fortalecimiento de la diversificación de la matriz energética</a:t>
          </a:r>
        </a:p>
      </dgm:t>
    </dgm:pt>
    <dgm:pt modelId="{11017632-E756-406F-B130-702F5ADE5BEE}" type="parTrans" cxnId="{C7F30498-661E-40E4-A70C-35618DDEC30E}">
      <dgm:prSet/>
      <dgm:spPr/>
      <dgm:t>
        <a:bodyPr/>
        <a:lstStyle/>
        <a:p>
          <a:endParaRPr lang="es-CR" noProof="0" dirty="0"/>
        </a:p>
      </dgm:t>
    </dgm:pt>
    <dgm:pt modelId="{15BAF989-9BB9-456C-8AA6-8CE63A7B2DA3}" type="sibTrans" cxnId="{C7F30498-661E-40E4-A70C-35618DDEC30E}">
      <dgm:prSet/>
      <dgm:spPr/>
      <dgm:t>
        <a:bodyPr/>
        <a:lstStyle/>
        <a:p>
          <a:endParaRPr lang="es-CR" noProof="0" dirty="0"/>
        </a:p>
      </dgm:t>
    </dgm:pt>
    <dgm:pt modelId="{5F6E652A-0A04-4BAF-A3EA-D4C498429E35}">
      <dgm:prSet phldrT="[Text]"/>
      <dgm:spPr/>
      <dgm:t>
        <a:bodyPr/>
        <a:lstStyle/>
        <a:p>
          <a:r>
            <a:rPr lang="es-CR" noProof="0" dirty="0"/>
            <a:t>Desarrollo de una cultura de innovación energética</a:t>
          </a:r>
        </a:p>
      </dgm:t>
    </dgm:pt>
    <dgm:pt modelId="{C6CEC843-D4BC-4A32-9323-887DFA142D45}" type="parTrans" cxnId="{8768AB2D-7C34-4DF5-A8A6-F730D1273B3E}">
      <dgm:prSet/>
      <dgm:spPr/>
      <dgm:t>
        <a:bodyPr/>
        <a:lstStyle/>
        <a:p>
          <a:endParaRPr lang="es-CR" noProof="0" dirty="0"/>
        </a:p>
      </dgm:t>
    </dgm:pt>
    <dgm:pt modelId="{5FF8D4E4-7A20-4010-9695-07CD1A0E968F}" type="sibTrans" cxnId="{8768AB2D-7C34-4DF5-A8A6-F730D1273B3E}">
      <dgm:prSet/>
      <dgm:spPr/>
      <dgm:t>
        <a:bodyPr/>
        <a:lstStyle/>
        <a:p>
          <a:endParaRPr lang="es-CR" noProof="0" dirty="0"/>
        </a:p>
      </dgm:t>
    </dgm:pt>
    <dgm:pt modelId="{999C5C91-0938-4363-B74B-A99DE00D4F51}" type="pres">
      <dgm:prSet presAssocID="{14532BA0-9424-4463-BC68-9495BCC91A35}" presName="diagram" presStyleCnt="0">
        <dgm:presLayoutVars>
          <dgm:dir/>
          <dgm:resizeHandles val="exact"/>
        </dgm:presLayoutVars>
      </dgm:prSet>
      <dgm:spPr/>
    </dgm:pt>
    <dgm:pt modelId="{EF81B0B9-F09A-4777-8FED-1325AF6CAF6D}" type="pres">
      <dgm:prSet presAssocID="{0ACC2C5D-6F9D-4CE8-810B-EB87D0D99C18}" presName="node" presStyleLbl="node1" presStyleIdx="0" presStyleCnt="5">
        <dgm:presLayoutVars>
          <dgm:bulletEnabled val="1"/>
        </dgm:presLayoutVars>
      </dgm:prSet>
      <dgm:spPr/>
    </dgm:pt>
    <dgm:pt modelId="{95ED891C-CF13-4756-90CF-AA4C5F12BAB2}" type="pres">
      <dgm:prSet presAssocID="{7AD4F45B-ACD0-458F-885E-8DADF083E95F}" presName="sibTrans" presStyleCnt="0"/>
      <dgm:spPr/>
    </dgm:pt>
    <dgm:pt modelId="{E1A9A7F8-7687-46B6-A864-8FD9F0F6BA55}" type="pres">
      <dgm:prSet presAssocID="{6723075F-4FD0-414D-A43C-76FE1C391686}" presName="node" presStyleLbl="node1" presStyleIdx="1" presStyleCnt="5">
        <dgm:presLayoutVars>
          <dgm:bulletEnabled val="1"/>
        </dgm:presLayoutVars>
      </dgm:prSet>
      <dgm:spPr/>
    </dgm:pt>
    <dgm:pt modelId="{8944A298-8822-41ED-888D-4978A9710478}" type="pres">
      <dgm:prSet presAssocID="{FB193412-4C0A-44FA-9C20-DC9CEA85F87F}" presName="sibTrans" presStyleCnt="0"/>
      <dgm:spPr/>
    </dgm:pt>
    <dgm:pt modelId="{A4D0D522-0B10-414B-B928-17AB5D24D3DD}" type="pres">
      <dgm:prSet presAssocID="{CB0AF34A-0B91-4F27-8BA3-E2E68E0F4D3B}" presName="node" presStyleLbl="node1" presStyleIdx="2" presStyleCnt="5">
        <dgm:presLayoutVars>
          <dgm:bulletEnabled val="1"/>
        </dgm:presLayoutVars>
      </dgm:prSet>
      <dgm:spPr/>
    </dgm:pt>
    <dgm:pt modelId="{F3E8A8F2-C093-41FB-B9F9-7C89C0DC64F4}" type="pres">
      <dgm:prSet presAssocID="{D859D3C5-BDD6-4D02-B8AF-E1B759765F24}" presName="sibTrans" presStyleCnt="0"/>
      <dgm:spPr/>
    </dgm:pt>
    <dgm:pt modelId="{452987F8-6342-411A-A202-CEE636DBF254}" type="pres">
      <dgm:prSet presAssocID="{8E3A2577-F3DB-4C0F-9E2D-B7165E2C707F}" presName="node" presStyleLbl="node1" presStyleIdx="3" presStyleCnt="5">
        <dgm:presLayoutVars>
          <dgm:bulletEnabled val="1"/>
        </dgm:presLayoutVars>
      </dgm:prSet>
      <dgm:spPr/>
    </dgm:pt>
    <dgm:pt modelId="{5278BA8F-EDEB-47B9-84C9-133C27CDFF18}" type="pres">
      <dgm:prSet presAssocID="{15BAF989-9BB9-456C-8AA6-8CE63A7B2DA3}" presName="sibTrans" presStyleCnt="0"/>
      <dgm:spPr/>
    </dgm:pt>
    <dgm:pt modelId="{57C75720-CA37-47BB-B8BB-C2A60FDE0E84}" type="pres">
      <dgm:prSet presAssocID="{5F6E652A-0A04-4BAF-A3EA-D4C498429E35}" presName="node" presStyleLbl="node1" presStyleIdx="4" presStyleCnt="5">
        <dgm:presLayoutVars>
          <dgm:bulletEnabled val="1"/>
        </dgm:presLayoutVars>
      </dgm:prSet>
      <dgm:spPr/>
    </dgm:pt>
  </dgm:ptLst>
  <dgm:cxnLst>
    <dgm:cxn modelId="{70823201-7C65-46C9-97DF-1DC3288D733B}" type="presOf" srcId="{CB0AF34A-0B91-4F27-8BA3-E2E68E0F4D3B}" destId="{A4D0D522-0B10-414B-B928-17AB5D24D3DD}" srcOrd="0" destOrd="0" presId="urn:microsoft.com/office/officeart/2005/8/layout/default"/>
    <dgm:cxn modelId="{FC3BFE07-8EB5-48F6-BF48-444A12983053}" type="presOf" srcId="{6723075F-4FD0-414D-A43C-76FE1C391686}" destId="{E1A9A7F8-7687-46B6-A864-8FD9F0F6BA55}" srcOrd="0" destOrd="0" presId="urn:microsoft.com/office/officeart/2005/8/layout/default"/>
    <dgm:cxn modelId="{8768AB2D-7C34-4DF5-A8A6-F730D1273B3E}" srcId="{14532BA0-9424-4463-BC68-9495BCC91A35}" destId="{5F6E652A-0A04-4BAF-A3EA-D4C498429E35}" srcOrd="4" destOrd="0" parTransId="{C6CEC843-D4BC-4A32-9323-887DFA142D45}" sibTransId="{5FF8D4E4-7A20-4010-9695-07CD1A0E968F}"/>
    <dgm:cxn modelId="{99EB6B47-4C33-4F99-B596-B157158340AA}" srcId="{14532BA0-9424-4463-BC68-9495BCC91A35}" destId="{0ACC2C5D-6F9D-4CE8-810B-EB87D0D99C18}" srcOrd="0" destOrd="0" parTransId="{15B90891-9110-4D9B-A276-5A04970F4523}" sibTransId="{7AD4F45B-ACD0-458F-885E-8DADF083E95F}"/>
    <dgm:cxn modelId="{A4057E4A-F7C6-4D83-AE4C-899E610CA136}" type="presOf" srcId="{8E3A2577-F3DB-4C0F-9E2D-B7165E2C707F}" destId="{452987F8-6342-411A-A202-CEE636DBF254}" srcOrd="0" destOrd="0" presId="urn:microsoft.com/office/officeart/2005/8/layout/default"/>
    <dgm:cxn modelId="{C9CCCD75-2065-4DCA-BCAE-0E26BA3356F9}" type="presOf" srcId="{14532BA0-9424-4463-BC68-9495BCC91A35}" destId="{999C5C91-0938-4363-B74B-A99DE00D4F51}" srcOrd="0" destOrd="0" presId="urn:microsoft.com/office/officeart/2005/8/layout/default"/>
    <dgm:cxn modelId="{C7F30498-661E-40E4-A70C-35618DDEC30E}" srcId="{14532BA0-9424-4463-BC68-9495BCC91A35}" destId="{8E3A2577-F3DB-4C0F-9E2D-B7165E2C707F}" srcOrd="3" destOrd="0" parTransId="{11017632-E756-406F-B130-702F5ADE5BEE}" sibTransId="{15BAF989-9BB9-456C-8AA6-8CE63A7B2DA3}"/>
    <dgm:cxn modelId="{CA24A5AA-C29C-4828-9D82-6F88E4284C4F}" type="presOf" srcId="{0ACC2C5D-6F9D-4CE8-810B-EB87D0D99C18}" destId="{EF81B0B9-F09A-4777-8FED-1325AF6CAF6D}" srcOrd="0" destOrd="0" presId="urn:microsoft.com/office/officeart/2005/8/layout/default"/>
    <dgm:cxn modelId="{9B529CBF-50A1-44C2-8754-3B379E0E3D3B}" srcId="{14532BA0-9424-4463-BC68-9495BCC91A35}" destId="{6723075F-4FD0-414D-A43C-76FE1C391686}" srcOrd="1" destOrd="0" parTransId="{DDC46CB1-9FC4-4C5D-99F7-4BCA6FC1808A}" sibTransId="{FB193412-4C0A-44FA-9C20-DC9CEA85F87F}"/>
    <dgm:cxn modelId="{11D10CC3-5A43-4061-9518-CB1F8268A442}" type="presOf" srcId="{5F6E652A-0A04-4BAF-A3EA-D4C498429E35}" destId="{57C75720-CA37-47BB-B8BB-C2A60FDE0E84}" srcOrd="0" destOrd="0" presId="urn:microsoft.com/office/officeart/2005/8/layout/default"/>
    <dgm:cxn modelId="{26C405E1-52D6-4B4E-A2C7-2B673A1FE19A}" srcId="{14532BA0-9424-4463-BC68-9495BCC91A35}" destId="{CB0AF34A-0B91-4F27-8BA3-E2E68E0F4D3B}" srcOrd="2" destOrd="0" parTransId="{FF9A4528-80EE-4CB9-A920-3E1AB6106027}" sibTransId="{D859D3C5-BDD6-4D02-B8AF-E1B759765F24}"/>
    <dgm:cxn modelId="{896F0AFD-B122-4D9C-8E29-7B7D12B45F24}" type="presParOf" srcId="{999C5C91-0938-4363-B74B-A99DE00D4F51}" destId="{EF81B0B9-F09A-4777-8FED-1325AF6CAF6D}" srcOrd="0" destOrd="0" presId="urn:microsoft.com/office/officeart/2005/8/layout/default"/>
    <dgm:cxn modelId="{88B2A07F-DE4C-4E93-B134-2D11648C1444}" type="presParOf" srcId="{999C5C91-0938-4363-B74B-A99DE00D4F51}" destId="{95ED891C-CF13-4756-90CF-AA4C5F12BAB2}" srcOrd="1" destOrd="0" presId="urn:microsoft.com/office/officeart/2005/8/layout/default"/>
    <dgm:cxn modelId="{42073B1E-C78F-4DAC-8675-E1084338F527}" type="presParOf" srcId="{999C5C91-0938-4363-B74B-A99DE00D4F51}" destId="{E1A9A7F8-7687-46B6-A864-8FD9F0F6BA55}" srcOrd="2" destOrd="0" presId="urn:microsoft.com/office/officeart/2005/8/layout/default"/>
    <dgm:cxn modelId="{F3D18CA4-880F-4358-A89A-D712AE4ECEB7}" type="presParOf" srcId="{999C5C91-0938-4363-B74B-A99DE00D4F51}" destId="{8944A298-8822-41ED-888D-4978A9710478}" srcOrd="3" destOrd="0" presId="urn:microsoft.com/office/officeart/2005/8/layout/default"/>
    <dgm:cxn modelId="{6288E806-0FFC-462E-B4B9-5382A2BBC25C}" type="presParOf" srcId="{999C5C91-0938-4363-B74B-A99DE00D4F51}" destId="{A4D0D522-0B10-414B-B928-17AB5D24D3DD}" srcOrd="4" destOrd="0" presId="urn:microsoft.com/office/officeart/2005/8/layout/default"/>
    <dgm:cxn modelId="{F9C038E3-569F-40E4-980C-AEB5E73877A5}" type="presParOf" srcId="{999C5C91-0938-4363-B74B-A99DE00D4F51}" destId="{F3E8A8F2-C093-41FB-B9F9-7C89C0DC64F4}" srcOrd="5" destOrd="0" presId="urn:microsoft.com/office/officeart/2005/8/layout/default"/>
    <dgm:cxn modelId="{BA67ED15-A002-4560-AFD7-7A568679613B}" type="presParOf" srcId="{999C5C91-0938-4363-B74B-A99DE00D4F51}" destId="{452987F8-6342-411A-A202-CEE636DBF254}" srcOrd="6" destOrd="0" presId="urn:microsoft.com/office/officeart/2005/8/layout/default"/>
    <dgm:cxn modelId="{7A292127-18DB-4FB9-B692-92727F899F6E}" type="presParOf" srcId="{999C5C91-0938-4363-B74B-A99DE00D4F51}" destId="{5278BA8F-EDEB-47B9-84C9-133C27CDFF18}" srcOrd="7" destOrd="0" presId="urn:microsoft.com/office/officeart/2005/8/layout/default"/>
    <dgm:cxn modelId="{48BB8EAD-4570-47B9-ADB7-CEF895EC3F10}" type="presParOf" srcId="{999C5C91-0938-4363-B74B-A99DE00D4F51}" destId="{57C75720-CA37-47BB-B8BB-C2A60FDE0E84}"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F6016CF-BDA9-4A4A-AB37-A31225F599C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5BEB5A5-24AB-4EBD-A432-108783CF4C22}">
      <dgm:prSet phldrT="[Text]"/>
      <dgm:spPr>
        <a:noFill/>
        <a:ln>
          <a:solidFill>
            <a:schemeClr val="tx2"/>
          </a:solidFill>
        </a:ln>
      </dgm:spPr>
      <dgm:t>
        <a:bodyPr/>
        <a:lstStyle/>
        <a:p>
          <a:pPr>
            <a:buFont typeface="+mj-lt"/>
            <a:buNone/>
          </a:pPr>
          <a:r>
            <a:rPr lang="es-CR" b="1" dirty="0">
              <a:solidFill>
                <a:schemeClr val="accent1"/>
              </a:solidFill>
              <a:effectLst/>
              <a:latin typeface="Calibri" panose="020F0502020204030204" pitchFamily="34" charset="0"/>
              <a:cs typeface="Calibri" panose="020F0502020204030204" pitchFamily="34" charset="0"/>
            </a:rPr>
            <a:t>Fortalecer la gobernanza institucional para facilitar con efectividad la HRT</a:t>
          </a:r>
          <a:endParaRPr lang="en-US" b="1" dirty="0">
            <a:solidFill>
              <a:schemeClr val="accent1"/>
            </a:solidFill>
          </a:endParaRPr>
        </a:p>
      </dgm:t>
    </dgm:pt>
    <dgm:pt modelId="{71BC2252-12B9-44B8-8BB0-0E15B9ED9BC2}" type="parTrans" cxnId="{F4461FC7-C7D6-4F93-8A1B-AEB425C9472C}">
      <dgm:prSet/>
      <dgm:spPr/>
      <dgm:t>
        <a:bodyPr/>
        <a:lstStyle/>
        <a:p>
          <a:endParaRPr lang="en-US">
            <a:solidFill>
              <a:schemeClr val="accent1"/>
            </a:solidFill>
          </a:endParaRPr>
        </a:p>
      </dgm:t>
    </dgm:pt>
    <dgm:pt modelId="{706731BF-818F-4D67-AD36-0070A73F43E0}" type="sibTrans" cxnId="{F4461FC7-C7D6-4F93-8A1B-AEB425C9472C}">
      <dgm:prSet/>
      <dgm:spPr/>
      <dgm:t>
        <a:bodyPr/>
        <a:lstStyle/>
        <a:p>
          <a:endParaRPr lang="en-US">
            <a:solidFill>
              <a:schemeClr val="accent1"/>
            </a:solidFill>
          </a:endParaRPr>
        </a:p>
      </dgm:t>
    </dgm:pt>
    <dgm:pt modelId="{D790F630-D8E8-43A2-A715-061030E6C561}">
      <dgm:prSet phldrT="[Text]"/>
      <dgm:spPr>
        <a:noFill/>
        <a:ln>
          <a:solidFill>
            <a:schemeClr val="tx2"/>
          </a:solidFill>
        </a:ln>
      </dgm:spPr>
      <dgm:t>
        <a:bodyPr/>
        <a:lstStyle/>
        <a:p>
          <a:pPr>
            <a:buFont typeface="+mj-lt"/>
            <a:buNone/>
          </a:pPr>
          <a:r>
            <a:rPr lang="es-CR" b="1" dirty="0">
              <a:solidFill>
                <a:schemeClr val="accent1"/>
              </a:solidFill>
              <a:effectLst/>
              <a:latin typeface="Calibri" panose="020F0502020204030204" pitchFamily="34" charset="0"/>
              <a:cs typeface="Calibri" panose="020F0502020204030204" pitchFamily="34" charset="0"/>
            </a:rPr>
            <a:t>Fortalecimiento de ambientes habilitantes: políticas y marcos regulatorios, y mecanismos de apoyo para impulsar el desarrollo de mercados</a:t>
          </a:r>
          <a:endParaRPr lang="en-US" b="1" dirty="0">
            <a:solidFill>
              <a:schemeClr val="accent1"/>
            </a:solidFill>
          </a:endParaRPr>
        </a:p>
      </dgm:t>
    </dgm:pt>
    <dgm:pt modelId="{3479BD44-8905-48B6-A6DD-A8D917DF65CF}" type="parTrans" cxnId="{C4B8925C-3158-4B63-BEF3-5F9A7CB379D9}">
      <dgm:prSet/>
      <dgm:spPr/>
      <dgm:t>
        <a:bodyPr/>
        <a:lstStyle/>
        <a:p>
          <a:endParaRPr lang="en-US">
            <a:solidFill>
              <a:schemeClr val="accent1"/>
            </a:solidFill>
          </a:endParaRPr>
        </a:p>
      </dgm:t>
    </dgm:pt>
    <dgm:pt modelId="{7FD7BCEC-418C-4D69-B35D-C0EC764861EB}" type="sibTrans" cxnId="{C4B8925C-3158-4B63-BEF3-5F9A7CB379D9}">
      <dgm:prSet/>
      <dgm:spPr/>
      <dgm:t>
        <a:bodyPr/>
        <a:lstStyle/>
        <a:p>
          <a:endParaRPr lang="en-US">
            <a:solidFill>
              <a:schemeClr val="accent1"/>
            </a:solidFill>
          </a:endParaRPr>
        </a:p>
      </dgm:t>
    </dgm:pt>
    <dgm:pt modelId="{64643C47-8793-4207-B5E9-853D8B042FCE}">
      <dgm:prSet phldrT="[Text]"/>
      <dgm:spPr>
        <a:noFill/>
        <a:ln>
          <a:solidFill>
            <a:schemeClr val="tx2"/>
          </a:solidFill>
        </a:ln>
      </dgm:spPr>
      <dgm:t>
        <a:bodyPr/>
        <a:lstStyle/>
        <a:p>
          <a:pPr>
            <a:buFont typeface="+mj-lt"/>
            <a:buNone/>
          </a:pPr>
          <a:r>
            <a:rPr lang="es-CR" b="1" dirty="0">
              <a:solidFill>
                <a:schemeClr val="accent1"/>
              </a:solidFill>
              <a:effectLst/>
              <a:latin typeface="Calibri" panose="020F0502020204030204" pitchFamily="34" charset="0"/>
              <a:cs typeface="Calibri" panose="020F0502020204030204" pitchFamily="34" charset="0"/>
            </a:rPr>
            <a:t>Fortalecimiento del desarrollo tecnológico, de la innovación y demostración en y para lograr encadenamientos y escalamientos de valor agregado</a:t>
          </a:r>
          <a:endParaRPr lang="en-US" b="1" dirty="0">
            <a:solidFill>
              <a:schemeClr val="accent1"/>
            </a:solidFill>
          </a:endParaRPr>
        </a:p>
      </dgm:t>
    </dgm:pt>
    <dgm:pt modelId="{6B96A4B3-B449-4553-BABC-460C9C057FD8}" type="parTrans" cxnId="{EAD6022E-0388-4B3A-9E15-48330DD11935}">
      <dgm:prSet/>
      <dgm:spPr/>
      <dgm:t>
        <a:bodyPr/>
        <a:lstStyle/>
        <a:p>
          <a:endParaRPr lang="en-US">
            <a:solidFill>
              <a:schemeClr val="accent1"/>
            </a:solidFill>
          </a:endParaRPr>
        </a:p>
      </dgm:t>
    </dgm:pt>
    <dgm:pt modelId="{7E609E9F-CC96-4A38-9935-4D4587DBE08D}" type="sibTrans" cxnId="{EAD6022E-0388-4B3A-9E15-48330DD11935}">
      <dgm:prSet/>
      <dgm:spPr/>
      <dgm:t>
        <a:bodyPr/>
        <a:lstStyle/>
        <a:p>
          <a:endParaRPr lang="en-US">
            <a:solidFill>
              <a:schemeClr val="accent1"/>
            </a:solidFill>
          </a:endParaRPr>
        </a:p>
      </dgm:t>
    </dgm:pt>
    <dgm:pt modelId="{CEABF4BD-4914-41C5-BE53-1572974B207A}">
      <dgm:prSet phldrT="[Text]"/>
      <dgm:spPr>
        <a:noFill/>
        <a:ln>
          <a:solidFill>
            <a:schemeClr val="tx2"/>
          </a:solidFill>
        </a:ln>
      </dgm:spPr>
      <dgm:t>
        <a:bodyPr/>
        <a:lstStyle/>
        <a:p>
          <a:pPr>
            <a:buFontTx/>
            <a:buNone/>
          </a:pPr>
          <a:r>
            <a:rPr lang="es-ES" b="1" dirty="0">
              <a:solidFill>
                <a:schemeClr val="accent1"/>
              </a:solidFill>
              <a:effectLst/>
              <a:latin typeface="Calibri" panose="020F0502020204030204" pitchFamily="34" charset="0"/>
              <a:cs typeface="Calibri" panose="020F0502020204030204" pitchFamily="34" charset="0"/>
            </a:rPr>
            <a:t>Fortalecer mecanismos de apoyo financiero para desplegar las tecnologías de usos térmicos de energía solar</a:t>
          </a:r>
          <a:endParaRPr lang="en-US" b="1" dirty="0">
            <a:solidFill>
              <a:schemeClr val="accent1"/>
            </a:solidFill>
          </a:endParaRPr>
        </a:p>
      </dgm:t>
    </dgm:pt>
    <dgm:pt modelId="{818215EB-C6E8-4447-894D-A4D8956BCF34}" type="parTrans" cxnId="{2AF2BDE4-37A1-4C23-9F30-F12BEAA84CF1}">
      <dgm:prSet/>
      <dgm:spPr/>
      <dgm:t>
        <a:bodyPr/>
        <a:lstStyle/>
        <a:p>
          <a:endParaRPr lang="en-US">
            <a:solidFill>
              <a:schemeClr val="accent1"/>
            </a:solidFill>
          </a:endParaRPr>
        </a:p>
      </dgm:t>
    </dgm:pt>
    <dgm:pt modelId="{C5113D8F-1C49-42A0-93CE-753A7FB1A9A2}" type="sibTrans" cxnId="{2AF2BDE4-37A1-4C23-9F30-F12BEAA84CF1}">
      <dgm:prSet/>
      <dgm:spPr/>
      <dgm:t>
        <a:bodyPr/>
        <a:lstStyle/>
        <a:p>
          <a:endParaRPr lang="en-US">
            <a:solidFill>
              <a:schemeClr val="accent1"/>
            </a:solidFill>
          </a:endParaRPr>
        </a:p>
      </dgm:t>
    </dgm:pt>
    <dgm:pt modelId="{F4F3EBD0-842C-440D-A870-F14268598B6D}">
      <dgm:prSet/>
      <dgm:spPr>
        <a:noFill/>
        <a:ln>
          <a:solidFill>
            <a:schemeClr val="tx2"/>
          </a:solidFill>
        </a:ln>
      </dgm:spPr>
      <dgm:t>
        <a:bodyPr/>
        <a:lstStyle/>
        <a:p>
          <a:r>
            <a:rPr lang="es-ES" b="1">
              <a:solidFill>
                <a:schemeClr val="accent1"/>
              </a:solidFill>
              <a:effectLst/>
              <a:latin typeface="Calibri" panose="020F0502020204030204" pitchFamily="34" charset="0"/>
              <a:cs typeface="Calibri" panose="020F0502020204030204" pitchFamily="34" charset="0"/>
            </a:rPr>
            <a:t>Desarrollar la cultura energética sostenible</a:t>
          </a:r>
          <a:endParaRPr lang="es-CR" b="1"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endParaRPr>
        </a:p>
      </dgm:t>
    </dgm:pt>
    <dgm:pt modelId="{C5779C50-6473-4337-8ACB-E28561CF37E0}" type="parTrans" cxnId="{8B7DBDB4-090F-444D-B085-68BB3582B366}">
      <dgm:prSet/>
      <dgm:spPr/>
      <dgm:t>
        <a:bodyPr/>
        <a:lstStyle/>
        <a:p>
          <a:endParaRPr lang="en-US">
            <a:solidFill>
              <a:schemeClr val="accent1"/>
            </a:solidFill>
          </a:endParaRPr>
        </a:p>
      </dgm:t>
    </dgm:pt>
    <dgm:pt modelId="{7B092414-226D-42C8-987C-BCB3BCB4DFFD}" type="sibTrans" cxnId="{8B7DBDB4-090F-444D-B085-68BB3582B366}">
      <dgm:prSet/>
      <dgm:spPr/>
      <dgm:t>
        <a:bodyPr/>
        <a:lstStyle/>
        <a:p>
          <a:endParaRPr lang="en-US">
            <a:solidFill>
              <a:schemeClr val="accent1"/>
            </a:solidFill>
          </a:endParaRPr>
        </a:p>
      </dgm:t>
    </dgm:pt>
    <dgm:pt modelId="{3212759A-D1B3-4C9F-9529-D7768257940D}" type="pres">
      <dgm:prSet presAssocID="{0F6016CF-BDA9-4A4A-AB37-A31225F599CC}" presName="diagram" presStyleCnt="0">
        <dgm:presLayoutVars>
          <dgm:dir/>
          <dgm:resizeHandles val="exact"/>
        </dgm:presLayoutVars>
      </dgm:prSet>
      <dgm:spPr/>
    </dgm:pt>
    <dgm:pt modelId="{0718F7B6-EEDC-4EA5-AEB5-2CEE8C266294}" type="pres">
      <dgm:prSet presAssocID="{F5BEB5A5-24AB-4EBD-A432-108783CF4C22}" presName="node" presStyleLbl="node1" presStyleIdx="0" presStyleCnt="5">
        <dgm:presLayoutVars>
          <dgm:bulletEnabled val="1"/>
        </dgm:presLayoutVars>
      </dgm:prSet>
      <dgm:spPr/>
    </dgm:pt>
    <dgm:pt modelId="{B9B33A15-02A5-4F22-9398-C7A6BB821721}" type="pres">
      <dgm:prSet presAssocID="{706731BF-818F-4D67-AD36-0070A73F43E0}" presName="sibTrans" presStyleCnt="0"/>
      <dgm:spPr/>
    </dgm:pt>
    <dgm:pt modelId="{75B173D8-F13B-4071-B2F3-3C9AEFFD8349}" type="pres">
      <dgm:prSet presAssocID="{D790F630-D8E8-43A2-A715-061030E6C561}" presName="node" presStyleLbl="node1" presStyleIdx="1" presStyleCnt="5">
        <dgm:presLayoutVars>
          <dgm:bulletEnabled val="1"/>
        </dgm:presLayoutVars>
      </dgm:prSet>
      <dgm:spPr/>
    </dgm:pt>
    <dgm:pt modelId="{84E6E5DB-A69E-4A43-B226-179CF1975834}" type="pres">
      <dgm:prSet presAssocID="{7FD7BCEC-418C-4D69-B35D-C0EC764861EB}" presName="sibTrans" presStyleCnt="0"/>
      <dgm:spPr/>
    </dgm:pt>
    <dgm:pt modelId="{38520F42-80AF-42EF-919A-9F46607E33CC}" type="pres">
      <dgm:prSet presAssocID="{64643C47-8793-4207-B5E9-853D8B042FCE}" presName="node" presStyleLbl="node1" presStyleIdx="2" presStyleCnt="5">
        <dgm:presLayoutVars>
          <dgm:bulletEnabled val="1"/>
        </dgm:presLayoutVars>
      </dgm:prSet>
      <dgm:spPr/>
    </dgm:pt>
    <dgm:pt modelId="{358411E6-F828-4931-A5CD-6869CFAD7880}" type="pres">
      <dgm:prSet presAssocID="{7E609E9F-CC96-4A38-9935-4D4587DBE08D}" presName="sibTrans" presStyleCnt="0"/>
      <dgm:spPr/>
    </dgm:pt>
    <dgm:pt modelId="{97E9C54D-EE18-4CC4-A39F-6A80218DE657}" type="pres">
      <dgm:prSet presAssocID="{CEABF4BD-4914-41C5-BE53-1572974B207A}" presName="node" presStyleLbl="node1" presStyleIdx="3" presStyleCnt="5">
        <dgm:presLayoutVars>
          <dgm:bulletEnabled val="1"/>
        </dgm:presLayoutVars>
      </dgm:prSet>
      <dgm:spPr/>
    </dgm:pt>
    <dgm:pt modelId="{38B6CE62-8ACE-4578-8F48-018B11EFCE2D}" type="pres">
      <dgm:prSet presAssocID="{C5113D8F-1C49-42A0-93CE-753A7FB1A9A2}" presName="sibTrans" presStyleCnt="0"/>
      <dgm:spPr/>
    </dgm:pt>
    <dgm:pt modelId="{4E923BC1-C698-4BD4-8B2C-E799AC9EBCDF}" type="pres">
      <dgm:prSet presAssocID="{F4F3EBD0-842C-440D-A870-F14268598B6D}" presName="node" presStyleLbl="node1" presStyleIdx="4" presStyleCnt="5">
        <dgm:presLayoutVars>
          <dgm:bulletEnabled val="1"/>
        </dgm:presLayoutVars>
      </dgm:prSet>
      <dgm:spPr/>
    </dgm:pt>
  </dgm:ptLst>
  <dgm:cxnLst>
    <dgm:cxn modelId="{6F042B11-C54C-4C20-9992-E40764912170}" type="presOf" srcId="{CEABF4BD-4914-41C5-BE53-1572974B207A}" destId="{97E9C54D-EE18-4CC4-A39F-6A80218DE657}" srcOrd="0" destOrd="0" presId="urn:microsoft.com/office/officeart/2005/8/layout/default"/>
    <dgm:cxn modelId="{EAD6022E-0388-4B3A-9E15-48330DD11935}" srcId="{0F6016CF-BDA9-4A4A-AB37-A31225F599CC}" destId="{64643C47-8793-4207-B5E9-853D8B042FCE}" srcOrd="2" destOrd="0" parTransId="{6B96A4B3-B449-4553-BABC-460C9C057FD8}" sibTransId="{7E609E9F-CC96-4A38-9935-4D4587DBE08D}"/>
    <dgm:cxn modelId="{C4B8925C-3158-4B63-BEF3-5F9A7CB379D9}" srcId="{0F6016CF-BDA9-4A4A-AB37-A31225F599CC}" destId="{D790F630-D8E8-43A2-A715-061030E6C561}" srcOrd="1" destOrd="0" parTransId="{3479BD44-8905-48B6-A6DD-A8D917DF65CF}" sibTransId="{7FD7BCEC-418C-4D69-B35D-C0EC764861EB}"/>
    <dgm:cxn modelId="{AA31AA98-01BD-48E6-BD50-6C077AC6559C}" type="presOf" srcId="{F5BEB5A5-24AB-4EBD-A432-108783CF4C22}" destId="{0718F7B6-EEDC-4EA5-AEB5-2CEE8C266294}" srcOrd="0" destOrd="0" presId="urn:microsoft.com/office/officeart/2005/8/layout/default"/>
    <dgm:cxn modelId="{9CA4699A-402A-41B0-B9AC-30AD46106AD1}" type="presOf" srcId="{F4F3EBD0-842C-440D-A870-F14268598B6D}" destId="{4E923BC1-C698-4BD4-8B2C-E799AC9EBCDF}" srcOrd="0" destOrd="0" presId="urn:microsoft.com/office/officeart/2005/8/layout/default"/>
    <dgm:cxn modelId="{9F3D36A6-EA17-4341-A02A-AA0A7619D04E}" type="presOf" srcId="{64643C47-8793-4207-B5E9-853D8B042FCE}" destId="{38520F42-80AF-42EF-919A-9F46607E33CC}" srcOrd="0" destOrd="0" presId="urn:microsoft.com/office/officeart/2005/8/layout/default"/>
    <dgm:cxn modelId="{8B7DBDB4-090F-444D-B085-68BB3582B366}" srcId="{0F6016CF-BDA9-4A4A-AB37-A31225F599CC}" destId="{F4F3EBD0-842C-440D-A870-F14268598B6D}" srcOrd="4" destOrd="0" parTransId="{C5779C50-6473-4337-8ACB-E28561CF37E0}" sibTransId="{7B092414-226D-42C8-987C-BCB3BCB4DFFD}"/>
    <dgm:cxn modelId="{7BCA05C7-2B6B-4C69-9D91-2D86F92E8493}" type="presOf" srcId="{0F6016CF-BDA9-4A4A-AB37-A31225F599CC}" destId="{3212759A-D1B3-4C9F-9529-D7768257940D}" srcOrd="0" destOrd="0" presId="urn:microsoft.com/office/officeart/2005/8/layout/default"/>
    <dgm:cxn modelId="{F4461FC7-C7D6-4F93-8A1B-AEB425C9472C}" srcId="{0F6016CF-BDA9-4A4A-AB37-A31225F599CC}" destId="{F5BEB5A5-24AB-4EBD-A432-108783CF4C22}" srcOrd="0" destOrd="0" parTransId="{71BC2252-12B9-44B8-8BB0-0E15B9ED9BC2}" sibTransId="{706731BF-818F-4D67-AD36-0070A73F43E0}"/>
    <dgm:cxn modelId="{2AF2BDE4-37A1-4C23-9F30-F12BEAA84CF1}" srcId="{0F6016CF-BDA9-4A4A-AB37-A31225F599CC}" destId="{CEABF4BD-4914-41C5-BE53-1572974B207A}" srcOrd="3" destOrd="0" parTransId="{818215EB-C6E8-4447-894D-A4D8956BCF34}" sibTransId="{C5113D8F-1C49-42A0-93CE-753A7FB1A9A2}"/>
    <dgm:cxn modelId="{494BA3E6-F68F-4A07-9137-045B2E232B2A}" type="presOf" srcId="{D790F630-D8E8-43A2-A715-061030E6C561}" destId="{75B173D8-F13B-4071-B2F3-3C9AEFFD8349}" srcOrd="0" destOrd="0" presId="urn:microsoft.com/office/officeart/2005/8/layout/default"/>
    <dgm:cxn modelId="{93966A09-6E17-45C9-830A-A71ED0B31976}" type="presParOf" srcId="{3212759A-D1B3-4C9F-9529-D7768257940D}" destId="{0718F7B6-EEDC-4EA5-AEB5-2CEE8C266294}" srcOrd="0" destOrd="0" presId="urn:microsoft.com/office/officeart/2005/8/layout/default"/>
    <dgm:cxn modelId="{2B6692A5-619C-4C97-A821-A37B041C3A2D}" type="presParOf" srcId="{3212759A-D1B3-4C9F-9529-D7768257940D}" destId="{B9B33A15-02A5-4F22-9398-C7A6BB821721}" srcOrd="1" destOrd="0" presId="urn:microsoft.com/office/officeart/2005/8/layout/default"/>
    <dgm:cxn modelId="{551EE8AE-710B-4C2B-8263-60889A813AA0}" type="presParOf" srcId="{3212759A-D1B3-4C9F-9529-D7768257940D}" destId="{75B173D8-F13B-4071-B2F3-3C9AEFFD8349}" srcOrd="2" destOrd="0" presId="urn:microsoft.com/office/officeart/2005/8/layout/default"/>
    <dgm:cxn modelId="{392FB764-4933-42CB-8D40-C5BCB2C54D1C}" type="presParOf" srcId="{3212759A-D1B3-4C9F-9529-D7768257940D}" destId="{84E6E5DB-A69E-4A43-B226-179CF1975834}" srcOrd="3" destOrd="0" presId="urn:microsoft.com/office/officeart/2005/8/layout/default"/>
    <dgm:cxn modelId="{7F441ECB-D2F7-4A92-B9F9-E0369A7DB0B2}" type="presParOf" srcId="{3212759A-D1B3-4C9F-9529-D7768257940D}" destId="{38520F42-80AF-42EF-919A-9F46607E33CC}" srcOrd="4" destOrd="0" presId="urn:microsoft.com/office/officeart/2005/8/layout/default"/>
    <dgm:cxn modelId="{71B1CBF1-A621-4DE0-A57A-588AC0CC8A9C}" type="presParOf" srcId="{3212759A-D1B3-4C9F-9529-D7768257940D}" destId="{358411E6-F828-4931-A5CD-6869CFAD7880}" srcOrd="5" destOrd="0" presId="urn:microsoft.com/office/officeart/2005/8/layout/default"/>
    <dgm:cxn modelId="{6F81DE5B-715F-4989-B12E-14BFAD8DFA5F}" type="presParOf" srcId="{3212759A-D1B3-4C9F-9529-D7768257940D}" destId="{97E9C54D-EE18-4CC4-A39F-6A80218DE657}" srcOrd="6" destOrd="0" presId="urn:microsoft.com/office/officeart/2005/8/layout/default"/>
    <dgm:cxn modelId="{0DEDC400-A1AC-4624-9410-3F653C08B0BC}" type="presParOf" srcId="{3212759A-D1B3-4C9F-9529-D7768257940D}" destId="{38B6CE62-8ACE-4578-8F48-018B11EFCE2D}" srcOrd="7" destOrd="0" presId="urn:microsoft.com/office/officeart/2005/8/layout/default"/>
    <dgm:cxn modelId="{E0A63CD1-3D49-4E2F-B3DE-33F2C475A441}" type="presParOf" srcId="{3212759A-D1B3-4C9F-9529-D7768257940D}" destId="{4E923BC1-C698-4BD4-8B2C-E799AC9EBCDF}" srcOrd="8"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0C84A4C-0AB9-4B78-BFBB-CC09F861C46A}" type="doc">
      <dgm:prSet loTypeId="urn:microsoft.com/office/officeart/2008/layout/VerticalCurvedList" loCatId="list" qsTypeId="urn:microsoft.com/office/officeart/2005/8/quickstyle/3d2" qsCatId="3D" csTypeId="urn:microsoft.com/office/officeart/2005/8/colors/colorful3" csCatId="colorful" phldr="1"/>
      <dgm:spPr/>
      <dgm:t>
        <a:bodyPr/>
        <a:lstStyle/>
        <a:p>
          <a:endParaRPr lang="en-US"/>
        </a:p>
      </dgm:t>
    </dgm:pt>
    <dgm:pt modelId="{87686388-41C8-4B51-A5CC-7B78CE900A4F}">
      <dgm:prSet phldrT="[Text]" custT="1"/>
      <dgm:spPr>
        <a:solidFill>
          <a:schemeClr val="bg1"/>
        </a:solidFill>
      </dgm:spPr>
      <dgm:t>
        <a:bodyPr/>
        <a:lstStyle/>
        <a:p>
          <a:r>
            <a:rPr lang="es-ES" sz="2400" b="1" dirty="0">
              <a:solidFill>
                <a:srgbClr val="002060"/>
              </a:solidFill>
              <a:latin typeface="Calibri" panose="020F0502020204030204" pitchFamily="34" charset="0"/>
              <a:cs typeface="Calibri" panose="020F0502020204030204" pitchFamily="34" charset="0"/>
            </a:rPr>
            <a:t>Contribución de la biomasa al  Balance Energético de Costa Rica pasará de 18.000 TJ actuales a 26.000 TJ anuales </a:t>
          </a:r>
          <a:endParaRPr lang="en-US" sz="2400" b="1" dirty="0">
            <a:solidFill>
              <a:srgbClr val="002060"/>
            </a:solidFill>
            <a:latin typeface="Calibri" panose="020F0502020204030204" pitchFamily="34" charset="0"/>
            <a:cs typeface="Calibri" panose="020F0502020204030204" pitchFamily="34" charset="0"/>
          </a:endParaRPr>
        </a:p>
      </dgm:t>
    </dgm:pt>
    <dgm:pt modelId="{2FCA351E-E279-4BA1-94F9-7136E4BA4B04}" type="parTrans" cxnId="{C80B66A4-4703-474D-8874-F88A4397F8FE}">
      <dgm:prSet/>
      <dgm:spPr/>
      <dgm:t>
        <a:bodyPr/>
        <a:lstStyle/>
        <a:p>
          <a:endParaRPr lang="en-US" sz="2500" b="1">
            <a:solidFill>
              <a:schemeClr val="tx1"/>
            </a:solidFill>
          </a:endParaRPr>
        </a:p>
      </dgm:t>
    </dgm:pt>
    <dgm:pt modelId="{91A2FEFB-734C-4B82-B436-92DE9207C766}" type="sibTrans" cxnId="{C80B66A4-4703-474D-8874-F88A4397F8FE}">
      <dgm:prSet/>
      <dgm:spPr/>
      <dgm:t>
        <a:bodyPr/>
        <a:lstStyle/>
        <a:p>
          <a:endParaRPr lang="en-US" sz="2500" b="1">
            <a:solidFill>
              <a:schemeClr val="tx1"/>
            </a:solidFill>
          </a:endParaRPr>
        </a:p>
      </dgm:t>
    </dgm:pt>
    <dgm:pt modelId="{B401F635-838B-45B8-90A5-E068CBC585B7}">
      <dgm:prSet phldrT="[Text]" custT="1"/>
      <dgm:spPr>
        <a:solidFill>
          <a:schemeClr val="bg1"/>
        </a:solidFill>
      </dgm:spPr>
      <dgm:t>
        <a:bodyPr spcFirstLastPara="0" vert="horz" wrap="square" lIns="95250" tIns="95250" rIns="95250" bIns="95250" numCol="1" spcCol="1270" anchor="ctr" anchorCtr="0"/>
        <a:lstStyle/>
        <a:p>
          <a:pPr marL="896938" lvl="0" indent="-896938" algn="l" defTabSz="1111250">
            <a:lnSpc>
              <a:spcPct val="90000"/>
            </a:lnSpc>
            <a:spcBef>
              <a:spcPct val="0"/>
            </a:spcBef>
            <a:spcAft>
              <a:spcPct val="35000"/>
            </a:spcAft>
            <a:buNone/>
          </a:pPr>
          <a:r>
            <a:rPr lang="es-ES" sz="2400" b="1" kern="1200" dirty="0">
              <a:solidFill>
                <a:srgbClr val="002060"/>
              </a:solidFill>
              <a:latin typeface="Calibri" panose="020F0502020204030204"/>
              <a:ea typeface="+mn-ea"/>
              <a:cs typeface="+mn-cs"/>
            </a:rPr>
            <a:t>       Ahorro total acumulado de 17.038 TJ en combustibles fósiles</a:t>
          </a:r>
          <a:endParaRPr lang="en-US" sz="2400" b="1" kern="1200" dirty="0">
            <a:solidFill>
              <a:srgbClr val="002060"/>
            </a:solidFill>
            <a:latin typeface="Calibri" panose="020F0502020204030204"/>
            <a:ea typeface="+mn-ea"/>
            <a:cs typeface="+mn-cs"/>
          </a:endParaRPr>
        </a:p>
      </dgm:t>
    </dgm:pt>
    <dgm:pt modelId="{C8B734A6-D813-4EFF-AD5D-5C8A7322F8D5}" type="parTrans" cxnId="{6EDF49BB-F0A8-4BD1-BE64-BFF263EAB56E}">
      <dgm:prSet/>
      <dgm:spPr/>
      <dgm:t>
        <a:bodyPr/>
        <a:lstStyle/>
        <a:p>
          <a:endParaRPr lang="en-US" sz="2500" b="1">
            <a:solidFill>
              <a:schemeClr val="tx1"/>
            </a:solidFill>
          </a:endParaRPr>
        </a:p>
      </dgm:t>
    </dgm:pt>
    <dgm:pt modelId="{56FB07FA-1454-43DB-8C21-860DBBFE5E70}" type="sibTrans" cxnId="{6EDF49BB-F0A8-4BD1-BE64-BFF263EAB56E}">
      <dgm:prSet/>
      <dgm:spPr/>
      <dgm:t>
        <a:bodyPr/>
        <a:lstStyle/>
        <a:p>
          <a:endParaRPr lang="en-US" sz="2500" b="1">
            <a:solidFill>
              <a:schemeClr val="tx1"/>
            </a:solidFill>
          </a:endParaRPr>
        </a:p>
      </dgm:t>
    </dgm:pt>
    <dgm:pt modelId="{6DFDEF3B-3307-4A4D-B883-B2B24B009F1D}">
      <dgm:prSet phldrT="[Text]" custT="1"/>
      <dgm:spPr>
        <a:solidFill>
          <a:schemeClr val="bg1"/>
        </a:solidFill>
      </dgm:spPr>
      <dgm:t>
        <a:bodyPr/>
        <a:lstStyle/>
        <a:p>
          <a:pPr algn="l"/>
          <a:r>
            <a:rPr lang="es-ES" sz="2400" b="1" i="0" dirty="0">
              <a:solidFill>
                <a:srgbClr val="002060"/>
              </a:solidFill>
              <a:latin typeface="Calibri" panose="020F0502020204030204" pitchFamily="34" charset="0"/>
              <a:cs typeface="Calibri" panose="020F0502020204030204" pitchFamily="34" charset="0"/>
            </a:rPr>
            <a:t>Hasta 1.321.311 ton CO</a:t>
          </a:r>
          <a:r>
            <a:rPr lang="es-ES" sz="2400" b="1" i="0" baseline="-25000" dirty="0">
              <a:solidFill>
                <a:srgbClr val="002060"/>
              </a:solidFill>
              <a:latin typeface="Calibri" panose="020F0502020204030204" pitchFamily="34" charset="0"/>
              <a:cs typeface="Calibri" panose="020F0502020204030204" pitchFamily="34" charset="0"/>
            </a:rPr>
            <a:t>2e</a:t>
          </a:r>
          <a:r>
            <a:rPr lang="es-CR" sz="2400" b="1" i="0" dirty="0">
              <a:solidFill>
                <a:srgbClr val="002060"/>
              </a:solidFill>
              <a:latin typeface="Calibri" panose="020F0502020204030204" pitchFamily="34" charset="0"/>
              <a:cs typeface="Calibri" panose="020F0502020204030204" pitchFamily="34" charset="0"/>
            </a:rPr>
            <a:t> </a:t>
          </a:r>
          <a:r>
            <a:rPr lang="es-CR" sz="2400" b="1" i="0" baseline="-25000" dirty="0">
              <a:solidFill>
                <a:srgbClr val="002060"/>
              </a:solidFill>
              <a:latin typeface="Calibri" panose="020F0502020204030204" pitchFamily="34" charset="0"/>
              <a:cs typeface="Calibri" panose="020F0502020204030204" pitchFamily="34" charset="0"/>
            </a:rPr>
            <a:t> </a:t>
          </a:r>
          <a:r>
            <a:rPr lang="es-ES" sz="2400" b="1" i="0" dirty="0">
              <a:solidFill>
                <a:srgbClr val="002060"/>
              </a:solidFill>
              <a:latin typeface="Calibri" panose="020F0502020204030204" pitchFamily="34" charset="0"/>
              <a:cs typeface="Calibri" panose="020F0502020204030204" pitchFamily="34" charset="0"/>
            </a:rPr>
            <a:t>de GEI reducido</a:t>
          </a:r>
          <a:r>
            <a:rPr lang="es-ES" sz="2500" b="1" dirty="0">
              <a:solidFill>
                <a:schemeClr val="tx1"/>
              </a:solidFill>
            </a:rPr>
            <a:t>s</a:t>
          </a:r>
          <a:endParaRPr lang="en-US" sz="2500" b="1" dirty="0">
            <a:solidFill>
              <a:schemeClr val="tx1"/>
            </a:solidFill>
          </a:endParaRPr>
        </a:p>
      </dgm:t>
    </dgm:pt>
    <dgm:pt modelId="{C2E7E4DD-DB52-4429-AC58-D652A0C45CE3}" type="parTrans" cxnId="{8D9A2710-29C4-4367-A414-F6FB863B3D47}">
      <dgm:prSet/>
      <dgm:spPr/>
      <dgm:t>
        <a:bodyPr/>
        <a:lstStyle/>
        <a:p>
          <a:endParaRPr lang="en-US" sz="2500" b="1">
            <a:solidFill>
              <a:schemeClr val="tx1"/>
            </a:solidFill>
          </a:endParaRPr>
        </a:p>
      </dgm:t>
    </dgm:pt>
    <dgm:pt modelId="{BB941C61-E6E4-4CB5-85C9-8254EA8E7F02}" type="sibTrans" cxnId="{8D9A2710-29C4-4367-A414-F6FB863B3D47}">
      <dgm:prSet/>
      <dgm:spPr/>
      <dgm:t>
        <a:bodyPr/>
        <a:lstStyle/>
        <a:p>
          <a:endParaRPr lang="en-US" sz="2500" b="1">
            <a:solidFill>
              <a:schemeClr val="tx1"/>
            </a:solidFill>
          </a:endParaRPr>
        </a:p>
      </dgm:t>
    </dgm:pt>
    <dgm:pt modelId="{A408DF63-37E2-46DA-8787-3C942F840AA9}">
      <dgm:prSet phldrT="[Text]" custT="1"/>
      <dgm:spPr>
        <a:solidFill>
          <a:schemeClr val="bg1"/>
        </a:solidFill>
      </dgm:spPr>
      <dgm:t>
        <a:bodyPr/>
        <a:lstStyle/>
        <a:p>
          <a:r>
            <a:rPr lang="es-ES" sz="2400" b="1" dirty="0">
              <a:solidFill>
                <a:srgbClr val="002060"/>
              </a:solidFill>
              <a:latin typeface="Calibri" panose="020F0502020204030204" pitchFamily="34" charset="0"/>
              <a:cs typeface="Calibri" panose="020F0502020204030204" pitchFamily="34" charset="0"/>
            </a:rPr>
            <a:t>120 proyectos estimulados para pasar de ⅔ actual a ¾  del parque de calderas industriales usando biomasa </a:t>
          </a:r>
          <a:endParaRPr lang="en-US" sz="2400" b="1" dirty="0">
            <a:solidFill>
              <a:srgbClr val="002060"/>
            </a:solidFill>
            <a:latin typeface="Calibri" panose="020F0502020204030204" pitchFamily="34" charset="0"/>
            <a:cs typeface="Calibri" panose="020F0502020204030204" pitchFamily="34" charset="0"/>
          </a:endParaRPr>
        </a:p>
      </dgm:t>
    </dgm:pt>
    <dgm:pt modelId="{86F39C4A-B963-458D-BE20-EA93090E0A0F}" type="parTrans" cxnId="{E5B08044-8D43-4EA5-8FA4-82231D59D6A0}">
      <dgm:prSet/>
      <dgm:spPr/>
      <dgm:t>
        <a:bodyPr/>
        <a:lstStyle/>
        <a:p>
          <a:endParaRPr lang="en-US" sz="2500" b="1">
            <a:solidFill>
              <a:schemeClr val="tx1"/>
            </a:solidFill>
          </a:endParaRPr>
        </a:p>
      </dgm:t>
    </dgm:pt>
    <dgm:pt modelId="{FDC74872-5709-45CD-AC2D-E51B713DFF2C}" type="sibTrans" cxnId="{E5B08044-8D43-4EA5-8FA4-82231D59D6A0}">
      <dgm:prSet/>
      <dgm:spPr/>
      <dgm:t>
        <a:bodyPr/>
        <a:lstStyle/>
        <a:p>
          <a:endParaRPr lang="en-US" sz="2500" b="1">
            <a:solidFill>
              <a:schemeClr val="tx1"/>
            </a:solidFill>
          </a:endParaRPr>
        </a:p>
      </dgm:t>
    </dgm:pt>
    <dgm:pt modelId="{A66FA6AB-43A2-4932-A369-4A1E114678D3}">
      <dgm:prSet phldrT="[Text]" custT="1"/>
      <dgm:spPr>
        <a:solidFill>
          <a:schemeClr val="bg1"/>
        </a:solidFill>
      </dgm:spPr>
      <dgm:t>
        <a:bodyPr/>
        <a:lstStyle/>
        <a:p>
          <a:r>
            <a:rPr lang="es-ES" sz="2400" b="1" dirty="0">
              <a:solidFill>
                <a:srgbClr val="002060"/>
              </a:solidFill>
              <a:latin typeface="Calibri" panose="020F0502020204030204" pitchFamily="34" charset="0"/>
              <a:cs typeface="Calibri" panose="020F0502020204030204" pitchFamily="34" charset="0"/>
            </a:rPr>
            <a:t>20 proyectos adicionales de biodigestión en industrias grande</a:t>
          </a:r>
          <a:r>
            <a:rPr lang="es-ES" sz="2500" b="1" dirty="0">
              <a:solidFill>
                <a:schemeClr val="tx1"/>
              </a:solidFill>
            </a:rPr>
            <a:t>s</a:t>
          </a:r>
          <a:endParaRPr lang="en-US" sz="2500" b="1" dirty="0">
            <a:solidFill>
              <a:schemeClr val="tx1"/>
            </a:solidFill>
          </a:endParaRPr>
        </a:p>
      </dgm:t>
    </dgm:pt>
    <dgm:pt modelId="{832F5077-ABB3-4865-A426-73F2A9AE1DDF}" type="parTrans" cxnId="{9122F3B1-3997-4DC5-B6F8-987C90FD79B5}">
      <dgm:prSet/>
      <dgm:spPr/>
      <dgm:t>
        <a:bodyPr/>
        <a:lstStyle/>
        <a:p>
          <a:endParaRPr lang="en-US" sz="2500" b="1">
            <a:solidFill>
              <a:schemeClr val="tx1"/>
            </a:solidFill>
          </a:endParaRPr>
        </a:p>
      </dgm:t>
    </dgm:pt>
    <dgm:pt modelId="{BD95F5E3-FA3C-40A9-A2E6-1C894BDF4DC3}" type="sibTrans" cxnId="{9122F3B1-3997-4DC5-B6F8-987C90FD79B5}">
      <dgm:prSet/>
      <dgm:spPr/>
      <dgm:t>
        <a:bodyPr/>
        <a:lstStyle/>
        <a:p>
          <a:endParaRPr lang="en-US" sz="2500" b="1">
            <a:solidFill>
              <a:schemeClr val="tx1"/>
            </a:solidFill>
          </a:endParaRPr>
        </a:p>
      </dgm:t>
    </dgm:pt>
    <dgm:pt modelId="{DD4498E3-3965-40CA-8B28-F0CE1177652F}">
      <dgm:prSet phldrT="[Text]" custT="1"/>
      <dgm:spPr>
        <a:solidFill>
          <a:schemeClr val="bg1"/>
        </a:solidFill>
      </dgm:spPr>
      <dgm:t>
        <a:bodyPr/>
        <a:lstStyle/>
        <a:p>
          <a:r>
            <a:rPr lang="es-ES" sz="2400" b="1" dirty="0">
              <a:solidFill>
                <a:srgbClr val="002060"/>
              </a:solidFill>
              <a:latin typeface="Calibri" panose="020F0502020204030204" pitchFamily="34" charset="0"/>
              <a:cs typeface="Calibri" panose="020F0502020204030204" pitchFamily="34" charset="0"/>
            </a:rPr>
            <a:t>US$ 235,3 millones de inversión movilizada</a:t>
          </a:r>
          <a:endParaRPr lang="en-US" sz="2400" b="1" dirty="0">
            <a:solidFill>
              <a:srgbClr val="002060"/>
            </a:solidFill>
            <a:latin typeface="Calibri" panose="020F0502020204030204" pitchFamily="34" charset="0"/>
            <a:cs typeface="Calibri" panose="020F0502020204030204" pitchFamily="34" charset="0"/>
          </a:endParaRPr>
        </a:p>
      </dgm:t>
    </dgm:pt>
    <dgm:pt modelId="{52419763-BC82-43D5-B367-EE3E76BCF7E7}" type="parTrans" cxnId="{F38556D3-33C1-4F6E-9B1A-56946B562B5B}">
      <dgm:prSet/>
      <dgm:spPr/>
      <dgm:t>
        <a:bodyPr/>
        <a:lstStyle/>
        <a:p>
          <a:endParaRPr lang="en-US" sz="2500" b="1">
            <a:solidFill>
              <a:schemeClr val="tx1"/>
            </a:solidFill>
          </a:endParaRPr>
        </a:p>
      </dgm:t>
    </dgm:pt>
    <dgm:pt modelId="{E0682C69-574F-451B-A3B8-38573F559B9B}" type="sibTrans" cxnId="{F38556D3-33C1-4F6E-9B1A-56946B562B5B}">
      <dgm:prSet/>
      <dgm:spPr/>
      <dgm:t>
        <a:bodyPr/>
        <a:lstStyle/>
        <a:p>
          <a:endParaRPr lang="en-US" sz="2500" b="1">
            <a:solidFill>
              <a:schemeClr val="tx1"/>
            </a:solidFill>
          </a:endParaRPr>
        </a:p>
      </dgm:t>
    </dgm:pt>
    <dgm:pt modelId="{A5B36195-8C14-4B0C-AC7C-498517A3946E}" type="pres">
      <dgm:prSet presAssocID="{A0C84A4C-0AB9-4B78-BFBB-CC09F861C46A}" presName="Name0" presStyleCnt="0">
        <dgm:presLayoutVars>
          <dgm:chMax val="7"/>
          <dgm:chPref val="7"/>
          <dgm:dir/>
        </dgm:presLayoutVars>
      </dgm:prSet>
      <dgm:spPr/>
    </dgm:pt>
    <dgm:pt modelId="{56D16C08-891E-4174-97B0-8A43747D6F36}" type="pres">
      <dgm:prSet presAssocID="{A0C84A4C-0AB9-4B78-BFBB-CC09F861C46A}" presName="Name1" presStyleCnt="0"/>
      <dgm:spPr/>
    </dgm:pt>
    <dgm:pt modelId="{69CF69DE-FC54-49E8-B1E5-9FDE135FB2EA}" type="pres">
      <dgm:prSet presAssocID="{A0C84A4C-0AB9-4B78-BFBB-CC09F861C46A}" presName="cycle" presStyleCnt="0"/>
      <dgm:spPr/>
    </dgm:pt>
    <dgm:pt modelId="{0EDA6845-88B8-4D18-81C7-81AC8507E7E7}" type="pres">
      <dgm:prSet presAssocID="{A0C84A4C-0AB9-4B78-BFBB-CC09F861C46A}" presName="srcNode" presStyleLbl="node1" presStyleIdx="0" presStyleCnt="6"/>
      <dgm:spPr/>
    </dgm:pt>
    <dgm:pt modelId="{3444026B-01D3-48C1-8FF9-51140F4EA76B}" type="pres">
      <dgm:prSet presAssocID="{A0C84A4C-0AB9-4B78-BFBB-CC09F861C46A}" presName="conn" presStyleLbl="parChTrans1D2" presStyleIdx="0" presStyleCnt="1"/>
      <dgm:spPr/>
    </dgm:pt>
    <dgm:pt modelId="{24E76C13-DF84-4ECB-BB16-3C0C31915E79}" type="pres">
      <dgm:prSet presAssocID="{A0C84A4C-0AB9-4B78-BFBB-CC09F861C46A}" presName="extraNode" presStyleLbl="node1" presStyleIdx="0" presStyleCnt="6"/>
      <dgm:spPr/>
    </dgm:pt>
    <dgm:pt modelId="{D98A30AE-BC88-4D90-9083-3C6A3DAFA9B3}" type="pres">
      <dgm:prSet presAssocID="{A0C84A4C-0AB9-4B78-BFBB-CC09F861C46A}" presName="dstNode" presStyleLbl="node1" presStyleIdx="0" presStyleCnt="6"/>
      <dgm:spPr/>
    </dgm:pt>
    <dgm:pt modelId="{8B1B8793-89D3-4903-ADD3-F0EA2AD0FBF8}" type="pres">
      <dgm:prSet presAssocID="{87686388-41C8-4B51-A5CC-7B78CE900A4F}" presName="text_1" presStyleLbl="node1" presStyleIdx="0" presStyleCnt="6" custScaleY="136163">
        <dgm:presLayoutVars>
          <dgm:bulletEnabled val="1"/>
        </dgm:presLayoutVars>
      </dgm:prSet>
      <dgm:spPr/>
    </dgm:pt>
    <dgm:pt modelId="{2A2D5E05-7047-489B-AB8C-06BFE989B25D}" type="pres">
      <dgm:prSet presAssocID="{87686388-41C8-4B51-A5CC-7B78CE900A4F}" presName="accent_1" presStyleCnt="0"/>
      <dgm:spPr/>
    </dgm:pt>
    <dgm:pt modelId="{EEB308A5-11F4-4368-8B05-CD3B1AEEC3DC}" type="pres">
      <dgm:prSet presAssocID="{87686388-41C8-4B51-A5CC-7B78CE900A4F}" presName="accentRepeatNode" presStyleLbl="solidFgAcc1" presStyleIdx="0" presStyleCnt="6"/>
      <dgm:spPr>
        <a:solidFill>
          <a:srgbClr val="C00000"/>
        </a:solidFill>
      </dgm:spPr>
    </dgm:pt>
    <dgm:pt modelId="{33443F81-1013-41FF-8D0C-85A188F97AA2}" type="pres">
      <dgm:prSet presAssocID="{B401F635-838B-45B8-90A5-E068CBC585B7}" presName="text_2" presStyleLbl="node1" presStyleIdx="1" presStyleCnt="6" custScaleY="114838" custLinFactNeighborX="764" custLinFactNeighborY="11050">
        <dgm:presLayoutVars>
          <dgm:bulletEnabled val="1"/>
        </dgm:presLayoutVars>
      </dgm:prSet>
      <dgm:spPr/>
    </dgm:pt>
    <dgm:pt modelId="{9C9475F6-0498-4F7B-A0F7-680A3C34B576}" type="pres">
      <dgm:prSet presAssocID="{B401F635-838B-45B8-90A5-E068CBC585B7}" presName="accent_2" presStyleCnt="0"/>
      <dgm:spPr/>
    </dgm:pt>
    <dgm:pt modelId="{032E783A-4DDE-4FED-A0A1-D8F266B449A7}" type="pres">
      <dgm:prSet presAssocID="{B401F635-838B-45B8-90A5-E068CBC585B7}" presName="accentRepeatNode" presStyleLbl="solidFgAcc1" presStyleIdx="1" presStyleCnt="6"/>
      <dgm:spPr>
        <a:solidFill>
          <a:srgbClr val="273A59"/>
        </a:solidFill>
      </dgm:spPr>
    </dgm:pt>
    <dgm:pt modelId="{DEBE9946-EFCC-4486-8DB7-1B8827BECBCC}" type="pres">
      <dgm:prSet presAssocID="{6DFDEF3B-3307-4A4D-B883-B2B24B009F1D}" presName="text_3" presStyleLbl="node1" presStyleIdx="2" presStyleCnt="6" custScaleX="100078" custScaleY="114504">
        <dgm:presLayoutVars>
          <dgm:bulletEnabled val="1"/>
        </dgm:presLayoutVars>
      </dgm:prSet>
      <dgm:spPr/>
    </dgm:pt>
    <dgm:pt modelId="{3AA724E3-010F-4D3B-B371-D9A79688ED4A}" type="pres">
      <dgm:prSet presAssocID="{6DFDEF3B-3307-4A4D-B883-B2B24B009F1D}" presName="accent_3" presStyleCnt="0"/>
      <dgm:spPr/>
    </dgm:pt>
    <dgm:pt modelId="{AD118157-A2B3-44DB-90E4-375DF457224C}" type="pres">
      <dgm:prSet presAssocID="{6DFDEF3B-3307-4A4D-B883-B2B24B009F1D}" presName="accentRepeatNode" presStyleLbl="solidFgAcc1" presStyleIdx="2" presStyleCnt="6"/>
      <dgm:spPr>
        <a:solidFill>
          <a:srgbClr val="00B050"/>
        </a:solidFill>
      </dgm:spPr>
    </dgm:pt>
    <dgm:pt modelId="{97CF1917-EDF8-4878-98FC-3F340FB38788}" type="pres">
      <dgm:prSet presAssocID="{A408DF63-37E2-46DA-8787-3C942F840AA9}" presName="text_4" presStyleLbl="node1" presStyleIdx="3" presStyleCnt="6" custScaleY="140093">
        <dgm:presLayoutVars>
          <dgm:bulletEnabled val="1"/>
        </dgm:presLayoutVars>
      </dgm:prSet>
      <dgm:spPr/>
    </dgm:pt>
    <dgm:pt modelId="{AFB08702-DEA7-4F59-BC28-9F1DF0FAD537}" type="pres">
      <dgm:prSet presAssocID="{A408DF63-37E2-46DA-8787-3C942F840AA9}" presName="accent_4" presStyleCnt="0"/>
      <dgm:spPr/>
    </dgm:pt>
    <dgm:pt modelId="{67B4249B-F4B0-4BED-86BB-4BF00BD3B469}" type="pres">
      <dgm:prSet presAssocID="{A408DF63-37E2-46DA-8787-3C942F840AA9}" presName="accentRepeatNode" presStyleLbl="solidFgAcc1" presStyleIdx="3" presStyleCnt="6"/>
      <dgm:spPr>
        <a:solidFill>
          <a:srgbClr val="FFC000"/>
        </a:solidFill>
      </dgm:spPr>
    </dgm:pt>
    <dgm:pt modelId="{8651A6E2-82B8-4D3A-8C93-A67F126870F5}" type="pres">
      <dgm:prSet presAssocID="{A66FA6AB-43A2-4932-A369-4A1E114678D3}" presName="text_5" presStyleLbl="node1" presStyleIdx="4" presStyleCnt="6" custScaleY="134423">
        <dgm:presLayoutVars>
          <dgm:bulletEnabled val="1"/>
        </dgm:presLayoutVars>
      </dgm:prSet>
      <dgm:spPr/>
    </dgm:pt>
    <dgm:pt modelId="{C3E99CA9-E5F1-46DD-B9C9-ABD7970D7CF3}" type="pres">
      <dgm:prSet presAssocID="{A66FA6AB-43A2-4932-A369-4A1E114678D3}" presName="accent_5" presStyleCnt="0"/>
      <dgm:spPr/>
    </dgm:pt>
    <dgm:pt modelId="{33117CC2-0D1A-41E4-A443-7BC8D3115404}" type="pres">
      <dgm:prSet presAssocID="{A66FA6AB-43A2-4932-A369-4A1E114678D3}" presName="accentRepeatNode" presStyleLbl="solidFgAcc1" presStyleIdx="4" presStyleCnt="6"/>
      <dgm:spPr>
        <a:solidFill>
          <a:srgbClr val="7030A0"/>
        </a:solidFill>
      </dgm:spPr>
    </dgm:pt>
    <dgm:pt modelId="{DEB6947E-0596-4716-AB22-2F50A91576B6}" type="pres">
      <dgm:prSet presAssocID="{DD4498E3-3965-40CA-8B28-F0CE1177652F}" presName="text_6" presStyleLbl="node1" presStyleIdx="5" presStyleCnt="6" custScaleY="124965">
        <dgm:presLayoutVars>
          <dgm:bulletEnabled val="1"/>
        </dgm:presLayoutVars>
      </dgm:prSet>
      <dgm:spPr/>
    </dgm:pt>
    <dgm:pt modelId="{45F3633B-0FB9-4F14-B866-23A8F0C3CAD5}" type="pres">
      <dgm:prSet presAssocID="{DD4498E3-3965-40CA-8B28-F0CE1177652F}" presName="accent_6" presStyleCnt="0"/>
      <dgm:spPr/>
    </dgm:pt>
    <dgm:pt modelId="{4BC870EE-1D2C-4A7F-AED7-175A3935C1FB}" type="pres">
      <dgm:prSet presAssocID="{DD4498E3-3965-40CA-8B28-F0CE1177652F}" presName="accentRepeatNode" presStyleLbl="solidFgAcc1" presStyleIdx="5" presStyleCnt="6"/>
      <dgm:spPr>
        <a:solidFill>
          <a:srgbClr val="00B0F0"/>
        </a:solidFill>
      </dgm:spPr>
    </dgm:pt>
  </dgm:ptLst>
  <dgm:cxnLst>
    <dgm:cxn modelId="{8D9A2710-29C4-4367-A414-F6FB863B3D47}" srcId="{A0C84A4C-0AB9-4B78-BFBB-CC09F861C46A}" destId="{6DFDEF3B-3307-4A4D-B883-B2B24B009F1D}" srcOrd="2" destOrd="0" parTransId="{C2E7E4DD-DB52-4429-AC58-D652A0C45CE3}" sibTransId="{BB941C61-E6E4-4CB5-85C9-8254EA8E7F02}"/>
    <dgm:cxn modelId="{45148410-B9FD-45F4-AE90-C56EAD78A647}" type="presOf" srcId="{DD4498E3-3965-40CA-8B28-F0CE1177652F}" destId="{DEB6947E-0596-4716-AB22-2F50A91576B6}" srcOrd="0" destOrd="0" presId="urn:microsoft.com/office/officeart/2008/layout/VerticalCurvedList"/>
    <dgm:cxn modelId="{A7320420-4D05-4A03-91C6-3C76422BEC08}" type="presOf" srcId="{A0C84A4C-0AB9-4B78-BFBB-CC09F861C46A}" destId="{A5B36195-8C14-4B0C-AC7C-498517A3946E}" srcOrd="0" destOrd="0" presId="urn:microsoft.com/office/officeart/2008/layout/VerticalCurvedList"/>
    <dgm:cxn modelId="{C78F9728-2C90-4DD3-9DBC-9B304B55F927}" type="presOf" srcId="{B401F635-838B-45B8-90A5-E068CBC585B7}" destId="{33443F81-1013-41FF-8D0C-85A188F97AA2}" srcOrd="0" destOrd="0" presId="urn:microsoft.com/office/officeart/2008/layout/VerticalCurvedList"/>
    <dgm:cxn modelId="{FDF9665E-8732-4635-B7CC-5CDD4A31B828}" type="presOf" srcId="{A408DF63-37E2-46DA-8787-3C942F840AA9}" destId="{97CF1917-EDF8-4878-98FC-3F340FB38788}" srcOrd="0" destOrd="0" presId="urn:microsoft.com/office/officeart/2008/layout/VerticalCurvedList"/>
    <dgm:cxn modelId="{06171341-EAD2-4012-87E0-E069CD72E944}" type="presOf" srcId="{A66FA6AB-43A2-4932-A369-4A1E114678D3}" destId="{8651A6E2-82B8-4D3A-8C93-A67F126870F5}" srcOrd="0" destOrd="0" presId="urn:microsoft.com/office/officeart/2008/layout/VerticalCurvedList"/>
    <dgm:cxn modelId="{E5B08044-8D43-4EA5-8FA4-82231D59D6A0}" srcId="{A0C84A4C-0AB9-4B78-BFBB-CC09F861C46A}" destId="{A408DF63-37E2-46DA-8787-3C942F840AA9}" srcOrd="3" destOrd="0" parTransId="{86F39C4A-B963-458D-BE20-EA93090E0A0F}" sibTransId="{FDC74872-5709-45CD-AC2D-E51B713DFF2C}"/>
    <dgm:cxn modelId="{238FDA6A-A4BE-43D9-801C-78688FCE3492}" type="presOf" srcId="{6DFDEF3B-3307-4A4D-B883-B2B24B009F1D}" destId="{DEBE9946-EFCC-4486-8DB7-1B8827BECBCC}" srcOrd="0" destOrd="0" presId="urn:microsoft.com/office/officeart/2008/layout/VerticalCurvedList"/>
    <dgm:cxn modelId="{C80B66A4-4703-474D-8874-F88A4397F8FE}" srcId="{A0C84A4C-0AB9-4B78-BFBB-CC09F861C46A}" destId="{87686388-41C8-4B51-A5CC-7B78CE900A4F}" srcOrd="0" destOrd="0" parTransId="{2FCA351E-E279-4BA1-94F9-7136E4BA4B04}" sibTransId="{91A2FEFB-734C-4B82-B436-92DE9207C766}"/>
    <dgm:cxn modelId="{9122F3B1-3997-4DC5-B6F8-987C90FD79B5}" srcId="{A0C84A4C-0AB9-4B78-BFBB-CC09F861C46A}" destId="{A66FA6AB-43A2-4932-A369-4A1E114678D3}" srcOrd="4" destOrd="0" parTransId="{832F5077-ABB3-4865-A426-73F2A9AE1DDF}" sibTransId="{BD95F5E3-FA3C-40A9-A2E6-1C894BDF4DC3}"/>
    <dgm:cxn modelId="{6EDF49BB-F0A8-4BD1-BE64-BFF263EAB56E}" srcId="{A0C84A4C-0AB9-4B78-BFBB-CC09F861C46A}" destId="{B401F635-838B-45B8-90A5-E068CBC585B7}" srcOrd="1" destOrd="0" parTransId="{C8B734A6-D813-4EFF-AD5D-5C8A7322F8D5}" sibTransId="{56FB07FA-1454-43DB-8C21-860DBBFE5E70}"/>
    <dgm:cxn modelId="{C95DA4C6-6B5E-4AAB-A709-982C2DFBC80E}" type="presOf" srcId="{87686388-41C8-4B51-A5CC-7B78CE900A4F}" destId="{8B1B8793-89D3-4903-ADD3-F0EA2AD0FBF8}" srcOrd="0" destOrd="0" presId="urn:microsoft.com/office/officeart/2008/layout/VerticalCurvedList"/>
    <dgm:cxn modelId="{F38556D3-33C1-4F6E-9B1A-56946B562B5B}" srcId="{A0C84A4C-0AB9-4B78-BFBB-CC09F861C46A}" destId="{DD4498E3-3965-40CA-8B28-F0CE1177652F}" srcOrd="5" destOrd="0" parTransId="{52419763-BC82-43D5-B367-EE3E76BCF7E7}" sibTransId="{E0682C69-574F-451B-A3B8-38573F559B9B}"/>
    <dgm:cxn modelId="{0AF6E3DB-A003-4386-A6A0-DB898CFCB424}" type="presOf" srcId="{91A2FEFB-734C-4B82-B436-92DE9207C766}" destId="{3444026B-01D3-48C1-8FF9-51140F4EA76B}" srcOrd="0" destOrd="0" presId="urn:microsoft.com/office/officeart/2008/layout/VerticalCurvedList"/>
    <dgm:cxn modelId="{7FF151BE-D341-4809-86D6-8D3BF3843F71}" type="presParOf" srcId="{A5B36195-8C14-4B0C-AC7C-498517A3946E}" destId="{56D16C08-891E-4174-97B0-8A43747D6F36}" srcOrd="0" destOrd="0" presId="urn:microsoft.com/office/officeart/2008/layout/VerticalCurvedList"/>
    <dgm:cxn modelId="{2612C9C4-896E-446D-A6DD-7C35CA10567D}" type="presParOf" srcId="{56D16C08-891E-4174-97B0-8A43747D6F36}" destId="{69CF69DE-FC54-49E8-B1E5-9FDE135FB2EA}" srcOrd="0" destOrd="0" presId="urn:microsoft.com/office/officeart/2008/layout/VerticalCurvedList"/>
    <dgm:cxn modelId="{73A2D1C4-FAC9-4E61-A14F-A7A47E439957}" type="presParOf" srcId="{69CF69DE-FC54-49E8-B1E5-9FDE135FB2EA}" destId="{0EDA6845-88B8-4D18-81C7-81AC8507E7E7}" srcOrd="0" destOrd="0" presId="urn:microsoft.com/office/officeart/2008/layout/VerticalCurvedList"/>
    <dgm:cxn modelId="{DADD5D9A-A4E5-4AB4-8F25-6BF7CE3EA7AF}" type="presParOf" srcId="{69CF69DE-FC54-49E8-B1E5-9FDE135FB2EA}" destId="{3444026B-01D3-48C1-8FF9-51140F4EA76B}" srcOrd="1" destOrd="0" presId="urn:microsoft.com/office/officeart/2008/layout/VerticalCurvedList"/>
    <dgm:cxn modelId="{4631FA14-C762-49CD-A2A1-6D3B196911EE}" type="presParOf" srcId="{69CF69DE-FC54-49E8-B1E5-9FDE135FB2EA}" destId="{24E76C13-DF84-4ECB-BB16-3C0C31915E79}" srcOrd="2" destOrd="0" presId="urn:microsoft.com/office/officeart/2008/layout/VerticalCurvedList"/>
    <dgm:cxn modelId="{51074F4D-9B27-4105-8618-EA7234F23AA5}" type="presParOf" srcId="{69CF69DE-FC54-49E8-B1E5-9FDE135FB2EA}" destId="{D98A30AE-BC88-4D90-9083-3C6A3DAFA9B3}" srcOrd="3" destOrd="0" presId="urn:microsoft.com/office/officeart/2008/layout/VerticalCurvedList"/>
    <dgm:cxn modelId="{B8D3B2A4-7661-4115-A6A6-9C92BAA9CC5A}" type="presParOf" srcId="{56D16C08-891E-4174-97B0-8A43747D6F36}" destId="{8B1B8793-89D3-4903-ADD3-F0EA2AD0FBF8}" srcOrd="1" destOrd="0" presId="urn:microsoft.com/office/officeart/2008/layout/VerticalCurvedList"/>
    <dgm:cxn modelId="{E9F551E9-48A3-4E84-BFE4-808966EBC0EF}" type="presParOf" srcId="{56D16C08-891E-4174-97B0-8A43747D6F36}" destId="{2A2D5E05-7047-489B-AB8C-06BFE989B25D}" srcOrd="2" destOrd="0" presId="urn:microsoft.com/office/officeart/2008/layout/VerticalCurvedList"/>
    <dgm:cxn modelId="{09FC6792-95F5-4B22-B0FC-D31A8C6A49D7}" type="presParOf" srcId="{2A2D5E05-7047-489B-AB8C-06BFE989B25D}" destId="{EEB308A5-11F4-4368-8B05-CD3B1AEEC3DC}" srcOrd="0" destOrd="0" presId="urn:microsoft.com/office/officeart/2008/layout/VerticalCurvedList"/>
    <dgm:cxn modelId="{23174648-BD67-46EA-BBEC-238A132EE6AF}" type="presParOf" srcId="{56D16C08-891E-4174-97B0-8A43747D6F36}" destId="{33443F81-1013-41FF-8D0C-85A188F97AA2}" srcOrd="3" destOrd="0" presId="urn:microsoft.com/office/officeart/2008/layout/VerticalCurvedList"/>
    <dgm:cxn modelId="{897C26E3-8CF2-4FAA-81DD-51CBA9CEB180}" type="presParOf" srcId="{56D16C08-891E-4174-97B0-8A43747D6F36}" destId="{9C9475F6-0498-4F7B-A0F7-680A3C34B576}" srcOrd="4" destOrd="0" presId="urn:microsoft.com/office/officeart/2008/layout/VerticalCurvedList"/>
    <dgm:cxn modelId="{C02AF402-53C9-4F3E-9936-045573BA48C8}" type="presParOf" srcId="{9C9475F6-0498-4F7B-A0F7-680A3C34B576}" destId="{032E783A-4DDE-4FED-A0A1-D8F266B449A7}" srcOrd="0" destOrd="0" presId="urn:microsoft.com/office/officeart/2008/layout/VerticalCurvedList"/>
    <dgm:cxn modelId="{68861CF2-9481-4E18-B208-B2F98F66BABD}" type="presParOf" srcId="{56D16C08-891E-4174-97B0-8A43747D6F36}" destId="{DEBE9946-EFCC-4486-8DB7-1B8827BECBCC}" srcOrd="5" destOrd="0" presId="urn:microsoft.com/office/officeart/2008/layout/VerticalCurvedList"/>
    <dgm:cxn modelId="{9E34CDC7-ECB1-4551-9A97-DF5E402A9BD3}" type="presParOf" srcId="{56D16C08-891E-4174-97B0-8A43747D6F36}" destId="{3AA724E3-010F-4D3B-B371-D9A79688ED4A}" srcOrd="6" destOrd="0" presId="urn:microsoft.com/office/officeart/2008/layout/VerticalCurvedList"/>
    <dgm:cxn modelId="{470A65B1-910D-4157-A35C-D688813D0488}" type="presParOf" srcId="{3AA724E3-010F-4D3B-B371-D9A79688ED4A}" destId="{AD118157-A2B3-44DB-90E4-375DF457224C}" srcOrd="0" destOrd="0" presId="urn:microsoft.com/office/officeart/2008/layout/VerticalCurvedList"/>
    <dgm:cxn modelId="{7906740F-6575-4A8E-A3E2-7DD6EB3EB396}" type="presParOf" srcId="{56D16C08-891E-4174-97B0-8A43747D6F36}" destId="{97CF1917-EDF8-4878-98FC-3F340FB38788}" srcOrd="7" destOrd="0" presId="urn:microsoft.com/office/officeart/2008/layout/VerticalCurvedList"/>
    <dgm:cxn modelId="{816BFC9B-2256-4BD2-ABDD-BBC5B7BC4C8D}" type="presParOf" srcId="{56D16C08-891E-4174-97B0-8A43747D6F36}" destId="{AFB08702-DEA7-4F59-BC28-9F1DF0FAD537}" srcOrd="8" destOrd="0" presId="urn:microsoft.com/office/officeart/2008/layout/VerticalCurvedList"/>
    <dgm:cxn modelId="{0F0D41FB-9CFD-4878-816B-0DE8817D4C06}" type="presParOf" srcId="{AFB08702-DEA7-4F59-BC28-9F1DF0FAD537}" destId="{67B4249B-F4B0-4BED-86BB-4BF00BD3B469}" srcOrd="0" destOrd="0" presId="urn:microsoft.com/office/officeart/2008/layout/VerticalCurvedList"/>
    <dgm:cxn modelId="{B3D91B81-AB75-4850-953B-0AE6AD875C5E}" type="presParOf" srcId="{56D16C08-891E-4174-97B0-8A43747D6F36}" destId="{8651A6E2-82B8-4D3A-8C93-A67F126870F5}" srcOrd="9" destOrd="0" presId="urn:microsoft.com/office/officeart/2008/layout/VerticalCurvedList"/>
    <dgm:cxn modelId="{CDF4335B-8BFA-4499-AE89-47851BF98725}" type="presParOf" srcId="{56D16C08-891E-4174-97B0-8A43747D6F36}" destId="{C3E99CA9-E5F1-46DD-B9C9-ABD7970D7CF3}" srcOrd="10" destOrd="0" presId="urn:microsoft.com/office/officeart/2008/layout/VerticalCurvedList"/>
    <dgm:cxn modelId="{3EFA9311-C518-4450-BF93-DC72B374C065}" type="presParOf" srcId="{C3E99CA9-E5F1-46DD-B9C9-ABD7970D7CF3}" destId="{33117CC2-0D1A-41E4-A443-7BC8D3115404}" srcOrd="0" destOrd="0" presId="urn:microsoft.com/office/officeart/2008/layout/VerticalCurvedList"/>
    <dgm:cxn modelId="{8319999F-98E3-40BA-B795-35F99D8B785F}" type="presParOf" srcId="{56D16C08-891E-4174-97B0-8A43747D6F36}" destId="{DEB6947E-0596-4716-AB22-2F50A91576B6}" srcOrd="11" destOrd="0" presId="urn:microsoft.com/office/officeart/2008/layout/VerticalCurvedList"/>
    <dgm:cxn modelId="{AFFDA245-2CBA-471F-819F-D97C2A94FA9B}" type="presParOf" srcId="{56D16C08-891E-4174-97B0-8A43747D6F36}" destId="{45F3633B-0FB9-4F14-B866-23A8F0C3CAD5}" srcOrd="12" destOrd="0" presId="urn:microsoft.com/office/officeart/2008/layout/VerticalCurvedList"/>
    <dgm:cxn modelId="{A3AF6200-0B32-40EE-86E9-2A569D110CFB}" type="presParOf" srcId="{45F3633B-0FB9-4F14-B866-23A8F0C3CAD5}" destId="{4BC870EE-1D2C-4A7F-AED7-175A3935C1FB}" srcOrd="0" destOrd="0" presId="urn:microsoft.com/office/officeart/2008/layout/VerticalCurvedList"/>
  </dgm:cxnLst>
  <dgm:bg/>
  <dgm:whole>
    <a:ln w="19050"/>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3069530-CEA5-4337-8B28-A020B7B6D76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07FD6A6-212D-4347-A67B-A330C6E965A1}">
      <dgm:prSet phldrT="[Text]"/>
      <dgm:spPr>
        <a:noFill/>
        <a:ln>
          <a:solidFill>
            <a:schemeClr val="tx2"/>
          </a:solidFill>
        </a:ln>
      </dgm:spPr>
      <dgm:t>
        <a:bodyPr/>
        <a:lstStyle/>
        <a:p>
          <a:pPr>
            <a:buClr>
              <a:srgbClr val="FF0000"/>
            </a:buClr>
            <a:buSzPct val="82000"/>
            <a:buFont typeface="+mj-lt"/>
            <a:buAutoNum type="arabicPeriod"/>
          </a:pPr>
          <a:r>
            <a:rPr lang="es-ES" b="1" i="1" dirty="0">
              <a:solidFill>
                <a:schemeClr val="accent1"/>
              </a:solidFill>
              <a:latin typeface="Calibri" panose="020F0502020204030204" pitchFamily="34" charset="0"/>
              <a:cs typeface="Calibri" panose="020F0502020204030204" pitchFamily="34" charset="0"/>
            </a:rPr>
            <a:t>Fortalecer la gobernanza para gestionar efectivamente la HRT</a:t>
          </a:r>
          <a:endParaRPr lang="en-US" b="1" dirty="0">
            <a:solidFill>
              <a:schemeClr val="accent1"/>
            </a:solidFill>
          </a:endParaRPr>
        </a:p>
      </dgm:t>
    </dgm:pt>
    <dgm:pt modelId="{373D8372-BF51-4942-B3B3-22231EF00D69}" type="parTrans" cxnId="{A5B5725C-86E5-4EB8-87D0-869FDAC681C0}">
      <dgm:prSet/>
      <dgm:spPr/>
      <dgm:t>
        <a:bodyPr/>
        <a:lstStyle/>
        <a:p>
          <a:endParaRPr lang="en-US" b="1">
            <a:solidFill>
              <a:schemeClr val="accent1"/>
            </a:solidFill>
          </a:endParaRPr>
        </a:p>
      </dgm:t>
    </dgm:pt>
    <dgm:pt modelId="{04066415-26CB-4BB0-A6B8-98BFFA3AB437}" type="sibTrans" cxnId="{A5B5725C-86E5-4EB8-87D0-869FDAC681C0}">
      <dgm:prSet/>
      <dgm:spPr/>
      <dgm:t>
        <a:bodyPr/>
        <a:lstStyle/>
        <a:p>
          <a:endParaRPr lang="en-US" b="1">
            <a:solidFill>
              <a:schemeClr val="accent1"/>
            </a:solidFill>
          </a:endParaRPr>
        </a:p>
      </dgm:t>
    </dgm:pt>
    <dgm:pt modelId="{ADFF97C6-0FC2-4E38-B360-6FAA30150D9D}">
      <dgm:prSet phldrT="[Text]"/>
      <dgm:spPr>
        <a:noFill/>
        <a:ln>
          <a:solidFill>
            <a:schemeClr val="tx2"/>
          </a:solidFill>
        </a:ln>
      </dgm:spPr>
      <dgm:t>
        <a:bodyPr/>
        <a:lstStyle/>
        <a:p>
          <a:r>
            <a:rPr lang="es-CR" b="1" i="1" dirty="0">
              <a:solidFill>
                <a:schemeClr val="accent1"/>
              </a:solidFill>
              <a:latin typeface="Calibri" panose="020F0502020204030204" pitchFamily="34" charset="0"/>
              <a:cs typeface="Calibri" panose="020F0502020204030204" pitchFamily="34" charset="0"/>
            </a:rPr>
            <a:t>Desarrollar condiciones habilitantes para el desarrollo de mercados de oferta y demanda para aplicaciones de bioenergía en calor de proceso industrial, mediante la mejora de políticas, normativas y marcos reguladores</a:t>
          </a:r>
          <a:endParaRPr lang="en-US" b="1" dirty="0">
            <a:solidFill>
              <a:schemeClr val="accent1"/>
            </a:solidFill>
          </a:endParaRPr>
        </a:p>
      </dgm:t>
    </dgm:pt>
    <dgm:pt modelId="{62891738-D17D-46E6-A003-EF620BD921BB}" type="parTrans" cxnId="{0E149F6B-4253-404F-9FC2-56D695AC13A0}">
      <dgm:prSet/>
      <dgm:spPr/>
      <dgm:t>
        <a:bodyPr/>
        <a:lstStyle/>
        <a:p>
          <a:endParaRPr lang="en-US" b="1">
            <a:solidFill>
              <a:schemeClr val="accent1"/>
            </a:solidFill>
          </a:endParaRPr>
        </a:p>
      </dgm:t>
    </dgm:pt>
    <dgm:pt modelId="{4058E08D-B86A-4BB0-BDE6-8F3E4F121A4A}" type="sibTrans" cxnId="{0E149F6B-4253-404F-9FC2-56D695AC13A0}">
      <dgm:prSet/>
      <dgm:spPr/>
      <dgm:t>
        <a:bodyPr/>
        <a:lstStyle/>
        <a:p>
          <a:endParaRPr lang="en-US" b="1">
            <a:solidFill>
              <a:schemeClr val="accent1"/>
            </a:solidFill>
          </a:endParaRPr>
        </a:p>
      </dgm:t>
    </dgm:pt>
    <dgm:pt modelId="{B23B52ED-8DD5-41C9-8588-1873B198A1A4}">
      <dgm:prSet phldrT="[Text]"/>
      <dgm:spPr>
        <a:noFill/>
        <a:ln>
          <a:solidFill>
            <a:schemeClr val="tx2"/>
          </a:solidFill>
        </a:ln>
      </dgm:spPr>
      <dgm:t>
        <a:bodyPr/>
        <a:lstStyle/>
        <a:p>
          <a:r>
            <a:rPr lang="es-CR" b="1" i="1" dirty="0">
              <a:solidFill>
                <a:schemeClr val="accent1"/>
              </a:solidFill>
              <a:latin typeface="Calibri" panose="020F0502020204030204" pitchFamily="34" charset="0"/>
              <a:cs typeface="Calibri" panose="020F0502020204030204" pitchFamily="34" charset="0"/>
            </a:rPr>
            <a:t>Establecer y fortalecer mecanismos de apoyo financiero para impulsar la industria de biomasa</a:t>
          </a:r>
          <a:endParaRPr lang="en-US" b="1" dirty="0">
            <a:solidFill>
              <a:schemeClr val="accent1"/>
            </a:solidFill>
          </a:endParaRPr>
        </a:p>
      </dgm:t>
    </dgm:pt>
    <dgm:pt modelId="{474B0EE2-5E04-4AD2-92E2-4CA9C0454D03}" type="parTrans" cxnId="{66C1C5F4-7E58-4D69-8D38-DCCFEBF6EBFC}">
      <dgm:prSet/>
      <dgm:spPr/>
      <dgm:t>
        <a:bodyPr/>
        <a:lstStyle/>
        <a:p>
          <a:endParaRPr lang="en-US" b="1">
            <a:solidFill>
              <a:schemeClr val="accent1"/>
            </a:solidFill>
          </a:endParaRPr>
        </a:p>
      </dgm:t>
    </dgm:pt>
    <dgm:pt modelId="{E88C3304-E03D-48EF-B280-044D9C0E955E}" type="sibTrans" cxnId="{66C1C5F4-7E58-4D69-8D38-DCCFEBF6EBFC}">
      <dgm:prSet/>
      <dgm:spPr/>
      <dgm:t>
        <a:bodyPr/>
        <a:lstStyle/>
        <a:p>
          <a:endParaRPr lang="en-US" b="1">
            <a:solidFill>
              <a:schemeClr val="accent1"/>
            </a:solidFill>
          </a:endParaRPr>
        </a:p>
      </dgm:t>
    </dgm:pt>
    <dgm:pt modelId="{80FB22CA-F132-4D60-BE1C-1A5515BC6EA3}">
      <dgm:prSet phldrT="[Text]"/>
      <dgm:spPr>
        <a:noFill/>
        <a:ln>
          <a:solidFill>
            <a:schemeClr val="tx2"/>
          </a:solidFill>
        </a:ln>
      </dgm:spPr>
      <dgm:t>
        <a:bodyPr/>
        <a:lstStyle/>
        <a:p>
          <a:r>
            <a:rPr lang="es-ES" b="1" i="1" dirty="0">
              <a:solidFill>
                <a:schemeClr val="accent1"/>
              </a:solidFill>
              <a:latin typeface="Calibri" panose="020F0502020204030204" pitchFamily="34" charset="0"/>
              <a:cs typeface="Calibri" panose="020F0502020204030204" pitchFamily="34" charset="0"/>
            </a:rPr>
            <a:t>Establecer y fortalecer mecanismos de apoyo técnico para incrementar la competitividad, productividad e innovación de la industria de la biomasa en el país</a:t>
          </a:r>
          <a:endParaRPr lang="en-US" b="1" dirty="0">
            <a:solidFill>
              <a:schemeClr val="accent1"/>
            </a:solidFill>
          </a:endParaRPr>
        </a:p>
      </dgm:t>
    </dgm:pt>
    <dgm:pt modelId="{26A8DDB3-1568-4303-A9CD-E6DA0BA196D1}" type="parTrans" cxnId="{7A03701C-0EE7-487F-8F2B-BAFBB2D783EB}">
      <dgm:prSet/>
      <dgm:spPr/>
      <dgm:t>
        <a:bodyPr/>
        <a:lstStyle/>
        <a:p>
          <a:endParaRPr lang="en-US" b="1">
            <a:solidFill>
              <a:schemeClr val="accent1"/>
            </a:solidFill>
          </a:endParaRPr>
        </a:p>
      </dgm:t>
    </dgm:pt>
    <dgm:pt modelId="{D792F7E3-477E-4209-B508-0369BFBA0697}" type="sibTrans" cxnId="{7A03701C-0EE7-487F-8F2B-BAFBB2D783EB}">
      <dgm:prSet/>
      <dgm:spPr/>
      <dgm:t>
        <a:bodyPr/>
        <a:lstStyle/>
        <a:p>
          <a:endParaRPr lang="en-US" b="1">
            <a:solidFill>
              <a:schemeClr val="accent1"/>
            </a:solidFill>
          </a:endParaRPr>
        </a:p>
      </dgm:t>
    </dgm:pt>
    <dgm:pt modelId="{BC496F1D-A767-489F-8D81-6C707469BD8B}">
      <dgm:prSet phldrT="[Text]"/>
      <dgm:spPr>
        <a:noFill/>
        <a:ln>
          <a:solidFill>
            <a:schemeClr val="tx2"/>
          </a:solidFill>
        </a:ln>
      </dgm:spPr>
      <dgm:t>
        <a:bodyPr/>
        <a:lstStyle/>
        <a:p>
          <a:r>
            <a:rPr lang="es-ES" b="1" i="1" dirty="0">
              <a:solidFill>
                <a:schemeClr val="accent1"/>
              </a:solidFill>
              <a:latin typeface="Calibri" panose="020F0502020204030204" pitchFamily="34" charset="0"/>
              <a:cs typeface="Calibri" panose="020F0502020204030204" pitchFamily="34" charset="0"/>
            </a:rPr>
            <a:t>Fortalecer la investigación, desarrollo y demostración de tecnologías para lograr el escalamiento de aplicaciones tecnológicas</a:t>
          </a:r>
          <a:endParaRPr lang="en-US" b="1" dirty="0">
            <a:solidFill>
              <a:schemeClr val="accent1"/>
            </a:solidFill>
          </a:endParaRPr>
        </a:p>
      </dgm:t>
    </dgm:pt>
    <dgm:pt modelId="{85A17733-287E-4302-8A33-549F119D7D4B}" type="parTrans" cxnId="{9288AF93-2138-41B4-AAC2-02F63CB6500D}">
      <dgm:prSet/>
      <dgm:spPr/>
      <dgm:t>
        <a:bodyPr/>
        <a:lstStyle/>
        <a:p>
          <a:endParaRPr lang="en-US" b="1">
            <a:solidFill>
              <a:schemeClr val="accent1"/>
            </a:solidFill>
          </a:endParaRPr>
        </a:p>
      </dgm:t>
    </dgm:pt>
    <dgm:pt modelId="{6D0D1EE4-C0DC-481C-A952-5A3460D85B99}" type="sibTrans" cxnId="{9288AF93-2138-41B4-AAC2-02F63CB6500D}">
      <dgm:prSet/>
      <dgm:spPr/>
      <dgm:t>
        <a:bodyPr/>
        <a:lstStyle/>
        <a:p>
          <a:endParaRPr lang="en-US" b="1">
            <a:solidFill>
              <a:schemeClr val="accent1"/>
            </a:solidFill>
          </a:endParaRPr>
        </a:p>
      </dgm:t>
    </dgm:pt>
    <dgm:pt modelId="{40AA4C87-7F90-46AD-B48E-27179CD5A2CC}">
      <dgm:prSet/>
      <dgm:spPr>
        <a:noFill/>
        <a:ln>
          <a:solidFill>
            <a:schemeClr val="tx2"/>
          </a:solidFill>
        </a:ln>
      </dgm:spPr>
      <dgm:t>
        <a:bodyPr/>
        <a:lstStyle/>
        <a:p>
          <a:r>
            <a:rPr lang="es-ES" b="1" i="1">
              <a:solidFill>
                <a:schemeClr val="accent1"/>
              </a:solidFill>
              <a:latin typeface="Calibri" panose="020F0502020204030204" pitchFamily="34" charset="0"/>
              <a:cs typeface="Calibri" panose="020F0502020204030204" pitchFamily="34" charset="0"/>
            </a:rPr>
            <a:t>Promover buenas prácticas para generar cambios culturales</a:t>
          </a:r>
          <a:endParaRPr lang="es-CR" b="1">
            <a:solidFill>
              <a:schemeClr val="accent1"/>
            </a:solidFill>
          </a:endParaRPr>
        </a:p>
      </dgm:t>
    </dgm:pt>
    <dgm:pt modelId="{091B1B1D-A53B-4E35-B873-01A43D7E160B}" type="parTrans" cxnId="{95D0A557-FA4E-4721-BF53-EB9F5E01D3CC}">
      <dgm:prSet/>
      <dgm:spPr/>
      <dgm:t>
        <a:bodyPr/>
        <a:lstStyle/>
        <a:p>
          <a:endParaRPr lang="en-US" b="1">
            <a:solidFill>
              <a:schemeClr val="accent1"/>
            </a:solidFill>
          </a:endParaRPr>
        </a:p>
      </dgm:t>
    </dgm:pt>
    <dgm:pt modelId="{4E4A8F8B-820A-4D3D-8527-D91F5ABAD5FC}" type="sibTrans" cxnId="{95D0A557-FA4E-4721-BF53-EB9F5E01D3CC}">
      <dgm:prSet/>
      <dgm:spPr/>
      <dgm:t>
        <a:bodyPr/>
        <a:lstStyle/>
        <a:p>
          <a:endParaRPr lang="en-US" b="1">
            <a:solidFill>
              <a:schemeClr val="accent1"/>
            </a:solidFill>
          </a:endParaRPr>
        </a:p>
      </dgm:t>
    </dgm:pt>
    <dgm:pt modelId="{47B098F7-597A-4BF1-9D4E-30FFC59043AB}" type="pres">
      <dgm:prSet presAssocID="{83069530-CEA5-4337-8B28-A020B7B6D766}" presName="diagram" presStyleCnt="0">
        <dgm:presLayoutVars>
          <dgm:dir/>
          <dgm:resizeHandles val="exact"/>
        </dgm:presLayoutVars>
      </dgm:prSet>
      <dgm:spPr/>
    </dgm:pt>
    <dgm:pt modelId="{43B0E450-2382-4E74-AF90-FFCD285E444D}" type="pres">
      <dgm:prSet presAssocID="{C07FD6A6-212D-4347-A67B-A330C6E965A1}" presName="node" presStyleLbl="node1" presStyleIdx="0" presStyleCnt="6">
        <dgm:presLayoutVars>
          <dgm:bulletEnabled val="1"/>
        </dgm:presLayoutVars>
      </dgm:prSet>
      <dgm:spPr/>
    </dgm:pt>
    <dgm:pt modelId="{9537C2B2-F2ED-466A-B6BA-DEBDDC292CDD}" type="pres">
      <dgm:prSet presAssocID="{04066415-26CB-4BB0-A6B8-98BFFA3AB437}" presName="sibTrans" presStyleCnt="0"/>
      <dgm:spPr/>
    </dgm:pt>
    <dgm:pt modelId="{BDBED1CD-DC37-423A-A4A3-34ACB11248DF}" type="pres">
      <dgm:prSet presAssocID="{ADFF97C6-0FC2-4E38-B360-6FAA30150D9D}" presName="node" presStyleLbl="node1" presStyleIdx="1" presStyleCnt="6">
        <dgm:presLayoutVars>
          <dgm:bulletEnabled val="1"/>
        </dgm:presLayoutVars>
      </dgm:prSet>
      <dgm:spPr/>
    </dgm:pt>
    <dgm:pt modelId="{E741F649-B954-41AD-9200-689E889CC0D7}" type="pres">
      <dgm:prSet presAssocID="{4058E08D-B86A-4BB0-BDE6-8F3E4F121A4A}" presName="sibTrans" presStyleCnt="0"/>
      <dgm:spPr/>
    </dgm:pt>
    <dgm:pt modelId="{8D1AF5B7-3AD6-4910-BF0B-855DE9CB9258}" type="pres">
      <dgm:prSet presAssocID="{B23B52ED-8DD5-41C9-8588-1873B198A1A4}" presName="node" presStyleLbl="node1" presStyleIdx="2" presStyleCnt="6">
        <dgm:presLayoutVars>
          <dgm:bulletEnabled val="1"/>
        </dgm:presLayoutVars>
      </dgm:prSet>
      <dgm:spPr/>
    </dgm:pt>
    <dgm:pt modelId="{E1501A6E-02A9-4454-9789-267F867B5B65}" type="pres">
      <dgm:prSet presAssocID="{E88C3304-E03D-48EF-B280-044D9C0E955E}" presName="sibTrans" presStyleCnt="0"/>
      <dgm:spPr/>
    </dgm:pt>
    <dgm:pt modelId="{A60F019B-FF9C-4E2C-A7FB-AE7860C6CA5D}" type="pres">
      <dgm:prSet presAssocID="{80FB22CA-F132-4D60-BE1C-1A5515BC6EA3}" presName="node" presStyleLbl="node1" presStyleIdx="3" presStyleCnt="6">
        <dgm:presLayoutVars>
          <dgm:bulletEnabled val="1"/>
        </dgm:presLayoutVars>
      </dgm:prSet>
      <dgm:spPr/>
    </dgm:pt>
    <dgm:pt modelId="{4FAD94F8-96F4-4E92-AE2D-B8B8F46AB8AE}" type="pres">
      <dgm:prSet presAssocID="{D792F7E3-477E-4209-B508-0369BFBA0697}" presName="sibTrans" presStyleCnt="0"/>
      <dgm:spPr/>
    </dgm:pt>
    <dgm:pt modelId="{F21F42CB-3363-40C0-AAAC-48B3479DFD4A}" type="pres">
      <dgm:prSet presAssocID="{BC496F1D-A767-489F-8D81-6C707469BD8B}" presName="node" presStyleLbl="node1" presStyleIdx="4" presStyleCnt="6" custLinFactNeighborX="25" custLinFactNeighborY="-1276">
        <dgm:presLayoutVars>
          <dgm:bulletEnabled val="1"/>
        </dgm:presLayoutVars>
      </dgm:prSet>
      <dgm:spPr/>
    </dgm:pt>
    <dgm:pt modelId="{899693FC-41FD-4E7D-ADDE-2D951CE5BCBF}" type="pres">
      <dgm:prSet presAssocID="{6D0D1EE4-C0DC-481C-A952-5A3460D85B99}" presName="sibTrans" presStyleCnt="0"/>
      <dgm:spPr/>
    </dgm:pt>
    <dgm:pt modelId="{557C5DB6-34E6-4B46-8507-59D3DF95AF28}" type="pres">
      <dgm:prSet presAssocID="{40AA4C87-7F90-46AD-B48E-27179CD5A2CC}" presName="node" presStyleLbl="node1" presStyleIdx="5" presStyleCnt="6">
        <dgm:presLayoutVars>
          <dgm:bulletEnabled val="1"/>
        </dgm:presLayoutVars>
      </dgm:prSet>
      <dgm:spPr/>
    </dgm:pt>
  </dgm:ptLst>
  <dgm:cxnLst>
    <dgm:cxn modelId="{1CF2F000-B45D-418C-92F1-5CB60F1A0AEC}" type="presOf" srcId="{ADFF97C6-0FC2-4E38-B360-6FAA30150D9D}" destId="{BDBED1CD-DC37-423A-A4A3-34ACB11248DF}" srcOrd="0" destOrd="0" presId="urn:microsoft.com/office/officeart/2005/8/layout/default"/>
    <dgm:cxn modelId="{2A5C9101-79DE-4AD7-9858-1ABBF67F4B4F}" type="presOf" srcId="{B23B52ED-8DD5-41C9-8588-1873B198A1A4}" destId="{8D1AF5B7-3AD6-4910-BF0B-855DE9CB9258}" srcOrd="0" destOrd="0" presId="urn:microsoft.com/office/officeart/2005/8/layout/default"/>
    <dgm:cxn modelId="{12923319-3361-4B9E-9BA2-129C61AF9EA9}" type="presOf" srcId="{80FB22CA-F132-4D60-BE1C-1A5515BC6EA3}" destId="{A60F019B-FF9C-4E2C-A7FB-AE7860C6CA5D}" srcOrd="0" destOrd="0" presId="urn:microsoft.com/office/officeart/2005/8/layout/default"/>
    <dgm:cxn modelId="{7A03701C-0EE7-487F-8F2B-BAFBB2D783EB}" srcId="{83069530-CEA5-4337-8B28-A020B7B6D766}" destId="{80FB22CA-F132-4D60-BE1C-1A5515BC6EA3}" srcOrd="3" destOrd="0" parTransId="{26A8DDB3-1568-4303-A9CD-E6DA0BA196D1}" sibTransId="{D792F7E3-477E-4209-B508-0369BFBA0697}"/>
    <dgm:cxn modelId="{40A26F21-C816-4F4B-8611-9F1CDF845F53}" type="presOf" srcId="{40AA4C87-7F90-46AD-B48E-27179CD5A2CC}" destId="{557C5DB6-34E6-4B46-8507-59D3DF95AF28}" srcOrd="0" destOrd="0" presId="urn:microsoft.com/office/officeart/2005/8/layout/default"/>
    <dgm:cxn modelId="{363AD539-7886-4506-B0BB-BD659B3FAA7C}" type="presOf" srcId="{BC496F1D-A767-489F-8D81-6C707469BD8B}" destId="{F21F42CB-3363-40C0-AAAC-48B3479DFD4A}" srcOrd="0" destOrd="0" presId="urn:microsoft.com/office/officeart/2005/8/layout/default"/>
    <dgm:cxn modelId="{A5B5725C-86E5-4EB8-87D0-869FDAC681C0}" srcId="{83069530-CEA5-4337-8B28-A020B7B6D766}" destId="{C07FD6A6-212D-4347-A67B-A330C6E965A1}" srcOrd="0" destOrd="0" parTransId="{373D8372-BF51-4942-B3B3-22231EF00D69}" sibTransId="{04066415-26CB-4BB0-A6B8-98BFFA3AB437}"/>
    <dgm:cxn modelId="{D2D82B4B-6D82-455A-8F39-7FA10FD1AF4A}" type="presOf" srcId="{C07FD6A6-212D-4347-A67B-A330C6E965A1}" destId="{43B0E450-2382-4E74-AF90-FFCD285E444D}" srcOrd="0" destOrd="0" presId="urn:microsoft.com/office/officeart/2005/8/layout/default"/>
    <dgm:cxn modelId="{0E149F6B-4253-404F-9FC2-56D695AC13A0}" srcId="{83069530-CEA5-4337-8B28-A020B7B6D766}" destId="{ADFF97C6-0FC2-4E38-B360-6FAA30150D9D}" srcOrd="1" destOrd="0" parTransId="{62891738-D17D-46E6-A003-EF620BD921BB}" sibTransId="{4058E08D-B86A-4BB0-BDE6-8F3E4F121A4A}"/>
    <dgm:cxn modelId="{A9A27D75-F10E-4D3E-AAE3-61D9FB0A61C8}" type="presOf" srcId="{83069530-CEA5-4337-8B28-A020B7B6D766}" destId="{47B098F7-597A-4BF1-9D4E-30FFC59043AB}" srcOrd="0" destOrd="0" presId="urn:microsoft.com/office/officeart/2005/8/layout/default"/>
    <dgm:cxn modelId="{95D0A557-FA4E-4721-BF53-EB9F5E01D3CC}" srcId="{83069530-CEA5-4337-8B28-A020B7B6D766}" destId="{40AA4C87-7F90-46AD-B48E-27179CD5A2CC}" srcOrd="5" destOrd="0" parTransId="{091B1B1D-A53B-4E35-B873-01A43D7E160B}" sibTransId="{4E4A8F8B-820A-4D3D-8527-D91F5ABAD5FC}"/>
    <dgm:cxn modelId="{9288AF93-2138-41B4-AAC2-02F63CB6500D}" srcId="{83069530-CEA5-4337-8B28-A020B7B6D766}" destId="{BC496F1D-A767-489F-8D81-6C707469BD8B}" srcOrd="4" destOrd="0" parTransId="{85A17733-287E-4302-8A33-549F119D7D4B}" sibTransId="{6D0D1EE4-C0DC-481C-A952-5A3460D85B99}"/>
    <dgm:cxn modelId="{66C1C5F4-7E58-4D69-8D38-DCCFEBF6EBFC}" srcId="{83069530-CEA5-4337-8B28-A020B7B6D766}" destId="{B23B52ED-8DD5-41C9-8588-1873B198A1A4}" srcOrd="2" destOrd="0" parTransId="{474B0EE2-5E04-4AD2-92E2-4CA9C0454D03}" sibTransId="{E88C3304-E03D-48EF-B280-044D9C0E955E}"/>
    <dgm:cxn modelId="{648C3966-A5A3-4AC6-A09D-3D6154D8E27B}" type="presParOf" srcId="{47B098F7-597A-4BF1-9D4E-30FFC59043AB}" destId="{43B0E450-2382-4E74-AF90-FFCD285E444D}" srcOrd="0" destOrd="0" presId="urn:microsoft.com/office/officeart/2005/8/layout/default"/>
    <dgm:cxn modelId="{44BFDCD9-D4CD-4C02-A51C-535A16B61F28}" type="presParOf" srcId="{47B098F7-597A-4BF1-9D4E-30FFC59043AB}" destId="{9537C2B2-F2ED-466A-B6BA-DEBDDC292CDD}" srcOrd="1" destOrd="0" presId="urn:microsoft.com/office/officeart/2005/8/layout/default"/>
    <dgm:cxn modelId="{0329D4E4-8F35-4FB0-AAB0-2CDA871822F8}" type="presParOf" srcId="{47B098F7-597A-4BF1-9D4E-30FFC59043AB}" destId="{BDBED1CD-DC37-423A-A4A3-34ACB11248DF}" srcOrd="2" destOrd="0" presId="urn:microsoft.com/office/officeart/2005/8/layout/default"/>
    <dgm:cxn modelId="{DD32781D-6DA2-48B5-8C69-D44074B44F1C}" type="presParOf" srcId="{47B098F7-597A-4BF1-9D4E-30FFC59043AB}" destId="{E741F649-B954-41AD-9200-689E889CC0D7}" srcOrd="3" destOrd="0" presId="urn:microsoft.com/office/officeart/2005/8/layout/default"/>
    <dgm:cxn modelId="{3F331657-2F6E-41AF-9DB6-F2CC710B4F3E}" type="presParOf" srcId="{47B098F7-597A-4BF1-9D4E-30FFC59043AB}" destId="{8D1AF5B7-3AD6-4910-BF0B-855DE9CB9258}" srcOrd="4" destOrd="0" presId="urn:microsoft.com/office/officeart/2005/8/layout/default"/>
    <dgm:cxn modelId="{581745F3-0FF5-4C66-8D09-D80C174E20DA}" type="presParOf" srcId="{47B098F7-597A-4BF1-9D4E-30FFC59043AB}" destId="{E1501A6E-02A9-4454-9789-267F867B5B65}" srcOrd="5" destOrd="0" presId="urn:microsoft.com/office/officeart/2005/8/layout/default"/>
    <dgm:cxn modelId="{93E27C41-85AA-4A7D-8124-E04EDEF1DC31}" type="presParOf" srcId="{47B098F7-597A-4BF1-9D4E-30FFC59043AB}" destId="{A60F019B-FF9C-4E2C-A7FB-AE7860C6CA5D}" srcOrd="6" destOrd="0" presId="urn:microsoft.com/office/officeart/2005/8/layout/default"/>
    <dgm:cxn modelId="{EA16D1C9-EE2C-4056-B28D-60CEE7327B7E}" type="presParOf" srcId="{47B098F7-597A-4BF1-9D4E-30FFC59043AB}" destId="{4FAD94F8-96F4-4E92-AE2D-B8B8F46AB8AE}" srcOrd="7" destOrd="0" presId="urn:microsoft.com/office/officeart/2005/8/layout/default"/>
    <dgm:cxn modelId="{633DAA9E-0A96-4104-AF23-AE9428C6A9C2}" type="presParOf" srcId="{47B098F7-597A-4BF1-9D4E-30FFC59043AB}" destId="{F21F42CB-3363-40C0-AAAC-48B3479DFD4A}" srcOrd="8" destOrd="0" presId="urn:microsoft.com/office/officeart/2005/8/layout/default"/>
    <dgm:cxn modelId="{80322D7B-2639-4BA5-8BB3-B5597ED9DD99}" type="presParOf" srcId="{47B098F7-597A-4BF1-9D4E-30FFC59043AB}" destId="{899693FC-41FD-4E7D-ADDE-2D951CE5BCBF}" srcOrd="9" destOrd="0" presId="urn:microsoft.com/office/officeart/2005/8/layout/default"/>
    <dgm:cxn modelId="{E720FB2A-8636-42E3-94CB-18E4A6A082EE}" type="presParOf" srcId="{47B098F7-597A-4BF1-9D4E-30FFC59043AB}" destId="{557C5DB6-34E6-4B46-8507-59D3DF95AF28}" srcOrd="10" destOrd="0" presId="urn:microsoft.com/office/officeart/2005/8/layout/default"/>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C667BB-5B0C-4576-B1C0-851858A5B18D}">
      <dsp:nvSpPr>
        <dsp:cNvPr id="0" name=""/>
        <dsp:cNvSpPr/>
      </dsp:nvSpPr>
      <dsp:spPr>
        <a:xfrm>
          <a:off x="3105" y="271"/>
          <a:ext cx="8634749" cy="1163708"/>
        </a:xfrm>
        <a:prstGeom prst="roundRect">
          <a:avLst>
            <a:gd name="adj" fmla="val 10000"/>
          </a:avLst>
        </a:prstGeom>
        <a:gradFill rotWithShape="0">
          <a:gsLst>
            <a:gs pos="0">
              <a:schemeClr val="accent1">
                <a:hueOff val="0"/>
                <a:satOff val="0"/>
                <a:lumOff val="0"/>
                <a:alphaOff val="0"/>
                <a:satMod val="103000"/>
                <a:lumMod val="118000"/>
              </a:schemeClr>
            </a:gs>
            <a:gs pos="50000">
              <a:schemeClr val="accent1">
                <a:hueOff val="0"/>
                <a:satOff val="0"/>
                <a:lumOff val="0"/>
                <a:alphaOff val="0"/>
                <a:satMod val="89000"/>
                <a:lumMod val="91000"/>
              </a:schemeClr>
            </a:gs>
            <a:gs pos="100000">
              <a:schemeClr val="accent1">
                <a:hueOff val="0"/>
                <a:satOff val="0"/>
                <a:lumOff val="0"/>
                <a:alphaOff val="0"/>
                <a:lumMod val="69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s-ES" sz="3600" kern="1200" dirty="0"/>
            <a:t>MINAE / SEPSE</a:t>
          </a:r>
          <a:endParaRPr lang="es-ES" sz="4400" kern="1200" dirty="0"/>
        </a:p>
      </dsp:txBody>
      <dsp:txXfrm>
        <a:off x="37189" y="34355"/>
        <a:ext cx="8566581" cy="1095540"/>
      </dsp:txXfrm>
    </dsp:sp>
    <dsp:sp modelId="{4C38C11E-405F-40DD-90F6-D4B5D8A15E2A}">
      <dsp:nvSpPr>
        <dsp:cNvPr id="0" name=""/>
        <dsp:cNvSpPr/>
      </dsp:nvSpPr>
      <dsp:spPr>
        <a:xfrm>
          <a:off x="3105" y="1508942"/>
          <a:ext cx="2725615" cy="3747369"/>
        </a:xfrm>
        <a:prstGeom prst="roundRect">
          <a:avLst>
            <a:gd name="adj" fmla="val 10000"/>
          </a:avLst>
        </a:prstGeom>
        <a:solidFill>
          <a:schemeClr val="tx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2"/>
              </a:solidFill>
            </a:rPr>
            <a:t>Apoyo del Proyecto “Mecanismos y Redes de Transferencia de Tecnologías relacionadas con el Cambio Climático en ALC (FMAM-GEF)</a:t>
          </a:r>
        </a:p>
      </dsp:txBody>
      <dsp:txXfrm>
        <a:off x="82936" y="1588773"/>
        <a:ext cx="2565953" cy="3587707"/>
      </dsp:txXfrm>
    </dsp:sp>
    <dsp:sp modelId="{2FDD46DC-0B0E-451F-B74C-541F0982B2CC}">
      <dsp:nvSpPr>
        <dsp:cNvPr id="0" name=""/>
        <dsp:cNvSpPr/>
      </dsp:nvSpPr>
      <dsp:spPr>
        <a:xfrm>
          <a:off x="2957672" y="1508942"/>
          <a:ext cx="2725615" cy="3747369"/>
        </a:xfrm>
        <a:prstGeom prst="roundRect">
          <a:avLst>
            <a:gd name="adj" fmla="val 10000"/>
          </a:avLst>
        </a:prstGeom>
        <a:solidFill>
          <a:schemeClr val="tx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2"/>
              </a:solidFill>
            </a:rPr>
            <a:t>Facilitación del Consorcio EMA-CICR-Chirripó Consultores con apoyo de Fundación Bariloche</a:t>
          </a:r>
        </a:p>
      </dsp:txBody>
      <dsp:txXfrm>
        <a:off x="3037503" y="1588773"/>
        <a:ext cx="2565953" cy="3587707"/>
      </dsp:txXfrm>
    </dsp:sp>
    <dsp:sp modelId="{578D8AA0-F0FB-412A-B85A-D6512AEFD5AB}">
      <dsp:nvSpPr>
        <dsp:cNvPr id="0" name=""/>
        <dsp:cNvSpPr/>
      </dsp:nvSpPr>
      <dsp:spPr>
        <a:xfrm>
          <a:off x="5912239" y="1508942"/>
          <a:ext cx="2725615" cy="3747369"/>
        </a:xfrm>
        <a:prstGeom prst="roundRect">
          <a:avLst>
            <a:gd name="adj" fmla="val 10000"/>
          </a:avLst>
        </a:prstGeom>
        <a:solidFill>
          <a:schemeClr val="tx1">
            <a:lumMod val="60000"/>
            <a:lumOff val="4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tx2"/>
              </a:solidFill>
            </a:rPr>
            <a:t>Participación activa de actores de cadenas de valor agregado de las tecnologías de energía renovable</a:t>
          </a:r>
        </a:p>
      </dsp:txBody>
      <dsp:txXfrm>
        <a:off x="5992070" y="1588773"/>
        <a:ext cx="2565953" cy="358770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21CE02-91B8-43AF-8B44-A00E1E32ADC0}">
      <dsp:nvSpPr>
        <dsp:cNvPr id="0" name=""/>
        <dsp:cNvSpPr/>
      </dsp:nvSpPr>
      <dsp:spPr>
        <a:xfrm>
          <a:off x="461044" y="-324879"/>
          <a:ext cx="11231377" cy="5500701"/>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F427C66-FE68-45FF-9FA0-C370892CDFD9}">
      <dsp:nvSpPr>
        <dsp:cNvPr id="0" name=""/>
        <dsp:cNvSpPr/>
      </dsp:nvSpPr>
      <dsp:spPr>
        <a:xfrm flipV="1">
          <a:off x="1780319" y="3600411"/>
          <a:ext cx="284128" cy="2480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235E6C-B477-438B-AE00-C66D8A454004}">
      <dsp:nvSpPr>
        <dsp:cNvPr id="0" name=""/>
        <dsp:cNvSpPr/>
      </dsp:nvSpPr>
      <dsp:spPr>
        <a:xfrm>
          <a:off x="197413" y="1643277"/>
          <a:ext cx="2401666" cy="26086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261" tIns="0" rIns="0" bIns="0" numCol="1" spcCol="1270" anchor="t" anchorCtr="0">
          <a:noAutofit/>
        </a:bodyPr>
        <a:lstStyle/>
        <a:p>
          <a:pPr marL="0" lvl="0" indent="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Establecimiento de Comité Superior y  Comités de  la HRT</a:t>
          </a:r>
          <a:r>
            <a:rPr lang="es-ES" sz="1800" b="0" i="0" kern="1200" dirty="0">
              <a:solidFill>
                <a:srgbClr val="002060"/>
              </a:solidFill>
              <a:latin typeface="Calibri" panose="020F0502020204030204" pitchFamily="34" charset="0"/>
              <a:cs typeface="Calibri" panose="020F0502020204030204" pitchFamily="34" charset="0"/>
            </a:rPr>
            <a:t>.</a:t>
          </a:r>
        </a:p>
        <a:p>
          <a:pPr marL="0" lvl="0" indent="0" algn="l" defTabSz="800100">
            <a:lnSpc>
              <a:spcPct val="90000"/>
            </a:lnSpc>
            <a:spcBef>
              <a:spcPct val="0"/>
            </a:spcBef>
            <a:spcAft>
              <a:spcPct val="35000"/>
            </a:spcAft>
            <a:buNone/>
          </a:pPr>
          <a:endParaRPr lang="es-ES" sz="1800" b="1" i="1" kern="1200" dirty="0">
            <a:solidFill>
              <a:srgbClr val="002060"/>
            </a:solidFill>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Elaboración de estados situacionales.</a:t>
          </a:r>
        </a:p>
        <a:p>
          <a:pPr marL="0" lvl="0" indent="0" algn="l" defTabSz="800100">
            <a:lnSpc>
              <a:spcPct val="90000"/>
            </a:lnSpc>
            <a:spcBef>
              <a:spcPct val="0"/>
            </a:spcBef>
            <a:spcAft>
              <a:spcPct val="35000"/>
            </a:spcAft>
            <a:buNone/>
          </a:pPr>
          <a:endParaRPr lang="es-ES" sz="1800" b="1" i="1" kern="1200" dirty="0">
            <a:solidFill>
              <a:srgbClr val="002060"/>
            </a:solidFill>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Definición  de tecnologías de consideración.</a:t>
          </a:r>
        </a:p>
      </dsp:txBody>
      <dsp:txXfrm>
        <a:off x="197413" y="1643277"/>
        <a:ext cx="2401666" cy="2608685"/>
      </dsp:txXfrm>
    </dsp:sp>
    <dsp:sp modelId="{5B9C039A-4E4E-4863-8F61-0F8EF8665213}">
      <dsp:nvSpPr>
        <dsp:cNvPr id="0" name=""/>
        <dsp:cNvSpPr/>
      </dsp:nvSpPr>
      <dsp:spPr>
        <a:xfrm>
          <a:off x="4000590" y="2305841"/>
          <a:ext cx="352044" cy="35204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8B57838-69AF-463A-931C-0F87633682D8}">
      <dsp:nvSpPr>
        <dsp:cNvPr id="0" name=""/>
        <dsp:cNvSpPr/>
      </dsp:nvSpPr>
      <dsp:spPr>
        <a:xfrm>
          <a:off x="2730108" y="1778506"/>
          <a:ext cx="2519921" cy="22149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6541" tIns="0" rIns="0" bIns="0" numCol="1" spcCol="1270" anchor="t" anchorCtr="0">
          <a:noAutofit/>
        </a:bodyPr>
        <a:lstStyle/>
        <a:p>
          <a:pPr lvl="0"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Definición de la visión y los objetivos.</a:t>
          </a:r>
        </a:p>
        <a:p>
          <a:pPr lvl="0" defTabSz="800100">
            <a:lnSpc>
              <a:spcPct val="90000"/>
            </a:lnSpc>
            <a:spcBef>
              <a:spcPct val="0"/>
            </a:spcBef>
            <a:spcAft>
              <a:spcPct val="35000"/>
            </a:spcAft>
            <a:buNone/>
          </a:pPr>
          <a:endParaRPr lang="es-ES" sz="1800" b="1" i="1" kern="1200" dirty="0">
            <a:solidFill>
              <a:srgbClr val="002060"/>
            </a:solidFill>
            <a:latin typeface="Calibri" panose="020F0502020204030204" pitchFamily="34" charset="0"/>
            <a:cs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s-ES" sz="1800" b="1" i="1" kern="1200" dirty="0">
              <a:solidFill>
                <a:srgbClr val="002060"/>
              </a:solidFill>
              <a:latin typeface="Calibri" panose="020F0502020204030204" pitchFamily="34" charset="0"/>
              <a:cs typeface="Calibri" panose="020F0502020204030204" pitchFamily="34" charset="0"/>
            </a:rPr>
            <a:t>Definición de potencial de beneficios energéticos y climáticos.</a:t>
          </a:r>
        </a:p>
        <a:p>
          <a:pPr marL="0" marR="0" lvl="0" indent="0" algn="l" defTabSz="914400" eaLnBrk="1" fontAlgn="auto" latinLnBrk="0" hangingPunct="1">
            <a:lnSpc>
              <a:spcPct val="100000"/>
            </a:lnSpc>
            <a:spcBef>
              <a:spcPct val="0"/>
            </a:spcBef>
            <a:spcAft>
              <a:spcPts val="0"/>
            </a:spcAft>
            <a:buClrTx/>
            <a:buSzTx/>
            <a:buFontTx/>
            <a:buNone/>
            <a:tabLst/>
            <a:defRPr/>
          </a:pPr>
          <a:endParaRPr lang="es-ES" sz="1800" b="1" i="1" kern="1200" dirty="0">
            <a:solidFill>
              <a:srgbClr val="002060"/>
            </a:solidFill>
            <a:latin typeface="Calibri" panose="020F0502020204030204" pitchFamily="34" charset="0"/>
            <a:cs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s-ES" sz="1800" b="1" i="1" kern="1200" dirty="0">
              <a:solidFill>
                <a:srgbClr val="002060"/>
              </a:solidFill>
              <a:latin typeface="Calibri" panose="020F0502020204030204" pitchFamily="34" charset="0"/>
              <a:cs typeface="Calibri" panose="020F0502020204030204" pitchFamily="34" charset="0"/>
            </a:rPr>
            <a:t>Definición de escenarios cuantitativos de impacto.</a:t>
          </a:r>
        </a:p>
        <a:p>
          <a:pPr lvl="0" defTabSz="800100">
            <a:lnSpc>
              <a:spcPct val="90000"/>
            </a:lnSpc>
            <a:spcBef>
              <a:spcPct val="0"/>
            </a:spcBef>
            <a:spcAft>
              <a:spcPct val="35000"/>
            </a:spcAft>
            <a:buNone/>
          </a:pPr>
          <a:endParaRPr lang="es-ES" sz="1800" b="1" i="1" kern="1200" dirty="0">
            <a:latin typeface="Calibri" panose="020F0502020204030204" pitchFamily="34" charset="0"/>
            <a:cs typeface="Calibri" panose="020F0502020204030204" pitchFamily="34" charset="0"/>
          </a:endParaRPr>
        </a:p>
        <a:p>
          <a:pPr lvl="0" defTabSz="800100">
            <a:lnSpc>
              <a:spcPct val="90000"/>
            </a:lnSpc>
            <a:spcBef>
              <a:spcPct val="0"/>
            </a:spcBef>
            <a:spcAft>
              <a:spcPct val="35000"/>
            </a:spcAft>
            <a:buNone/>
          </a:pPr>
          <a:endParaRPr lang="es-ES" sz="1800" b="1" i="1" kern="1200" dirty="0">
            <a:latin typeface="Calibri" panose="020F0502020204030204" pitchFamily="34" charset="0"/>
            <a:cs typeface="Calibri" panose="020F0502020204030204" pitchFamily="34" charset="0"/>
          </a:endParaRPr>
        </a:p>
      </dsp:txBody>
      <dsp:txXfrm>
        <a:off x="2730108" y="1778506"/>
        <a:ext cx="2519921" cy="2214952"/>
      </dsp:txXfrm>
    </dsp:sp>
    <dsp:sp modelId="{F6DFA730-FFDC-4BBC-AB5D-FE23B73ED252}">
      <dsp:nvSpPr>
        <dsp:cNvPr id="0" name=""/>
        <dsp:cNvSpPr/>
      </dsp:nvSpPr>
      <dsp:spPr>
        <a:xfrm>
          <a:off x="6676982" y="1429118"/>
          <a:ext cx="466459" cy="46645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56475-FFAD-4DD0-A661-4602D618F271}">
      <dsp:nvSpPr>
        <dsp:cNvPr id="0" name=""/>
        <dsp:cNvSpPr/>
      </dsp:nvSpPr>
      <dsp:spPr>
        <a:xfrm>
          <a:off x="5434304" y="2044059"/>
          <a:ext cx="2919676" cy="30946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167" tIns="0" rIns="0" bIns="0" numCol="1" spcCol="1270" anchor="t" anchorCtr="0">
          <a:noAutofit/>
        </a:bodyPr>
        <a:lstStyle/>
        <a:p>
          <a:pPr marL="0" lvl="0" indent="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Identificación de barreras.</a:t>
          </a:r>
        </a:p>
        <a:p>
          <a:pPr marL="0" lvl="0" indent="0" algn="l" defTabSz="800100">
            <a:lnSpc>
              <a:spcPct val="90000"/>
            </a:lnSpc>
            <a:spcBef>
              <a:spcPct val="0"/>
            </a:spcBef>
            <a:spcAft>
              <a:spcPct val="35000"/>
            </a:spcAft>
            <a:buNone/>
          </a:pPr>
          <a:endParaRPr lang="es-ES" sz="1800" b="1" i="1" kern="1200" dirty="0">
            <a:solidFill>
              <a:srgbClr val="002060"/>
            </a:solidFill>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Definición de cursos de acción.</a:t>
          </a:r>
        </a:p>
        <a:p>
          <a:pPr marL="0" lvl="0" indent="0" algn="l" defTabSz="800100">
            <a:lnSpc>
              <a:spcPct val="90000"/>
            </a:lnSpc>
            <a:spcBef>
              <a:spcPct val="0"/>
            </a:spcBef>
            <a:spcAft>
              <a:spcPct val="35000"/>
            </a:spcAft>
            <a:buNone/>
          </a:pPr>
          <a:endParaRPr lang="es-ES" sz="1800" b="1" i="1" kern="1200" dirty="0">
            <a:solidFill>
              <a:srgbClr val="002060"/>
            </a:solidFill>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Establecimiento de marco de resultados e indicadores </a:t>
          </a:r>
        </a:p>
        <a:p>
          <a:pPr marL="0" lvl="0" indent="0" algn="l" defTabSz="800100">
            <a:lnSpc>
              <a:spcPct val="90000"/>
            </a:lnSpc>
            <a:spcBef>
              <a:spcPct val="0"/>
            </a:spcBef>
            <a:spcAft>
              <a:spcPct val="35000"/>
            </a:spcAft>
            <a:buNone/>
          </a:pPr>
          <a:endParaRPr lang="es-ES" sz="1800" b="1" i="1" kern="1200" dirty="0">
            <a:solidFill>
              <a:srgbClr val="002060"/>
            </a:solidFill>
            <a:latin typeface="Calibri" panose="020F0502020204030204" pitchFamily="34" charset="0"/>
            <a:cs typeface="Calibri" panose="020F0502020204030204" pitchFamily="34" charset="0"/>
          </a:endParaRPr>
        </a:p>
        <a:p>
          <a:pPr marL="0" lvl="0" indent="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Flujos de inversión / recursos para desarrollo.</a:t>
          </a:r>
        </a:p>
        <a:p>
          <a:pPr marL="0" lvl="0" indent="0" algn="l" defTabSz="800100">
            <a:lnSpc>
              <a:spcPct val="90000"/>
            </a:lnSpc>
            <a:spcBef>
              <a:spcPct val="0"/>
            </a:spcBef>
            <a:spcAft>
              <a:spcPct val="35000"/>
            </a:spcAft>
            <a:buNone/>
          </a:pPr>
          <a:endParaRPr lang="es-ES" sz="1200" b="1" kern="1200" dirty="0"/>
        </a:p>
      </dsp:txBody>
      <dsp:txXfrm>
        <a:off x="5434304" y="2044059"/>
        <a:ext cx="2919676" cy="3094640"/>
      </dsp:txXfrm>
    </dsp:sp>
    <dsp:sp modelId="{DC493DEA-6E3B-42D3-A15A-31566CB4FF2D}">
      <dsp:nvSpPr>
        <dsp:cNvPr id="0" name=""/>
        <dsp:cNvSpPr/>
      </dsp:nvSpPr>
      <dsp:spPr>
        <a:xfrm>
          <a:off x="9676196" y="797465"/>
          <a:ext cx="624879" cy="624879"/>
        </a:xfrm>
        <a:prstGeom prst="ellipse">
          <a:avLst/>
        </a:prstGeom>
        <a:solidFill>
          <a:srgbClr val="FF000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44BAAA1-4EAF-41D4-8A18-4F76027EF71C}">
      <dsp:nvSpPr>
        <dsp:cNvPr id="0" name=""/>
        <dsp:cNvSpPr/>
      </dsp:nvSpPr>
      <dsp:spPr>
        <a:xfrm>
          <a:off x="8484489" y="1583912"/>
          <a:ext cx="2782999" cy="39167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1111" tIns="0" rIns="0" bIns="0" numCol="1" spcCol="1270" anchor="t" anchorCtr="0">
          <a:noAutofit/>
        </a:bodyPr>
        <a:lstStyle/>
        <a:p>
          <a:pPr lvl="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Alineamientos de la política pública.</a:t>
          </a:r>
        </a:p>
        <a:p>
          <a:pPr lvl="0" algn="l" defTabSz="800100">
            <a:lnSpc>
              <a:spcPct val="90000"/>
            </a:lnSpc>
            <a:spcBef>
              <a:spcPct val="0"/>
            </a:spcBef>
            <a:spcAft>
              <a:spcPct val="35000"/>
            </a:spcAft>
            <a:buNone/>
          </a:pPr>
          <a:endParaRPr lang="es-ES" sz="1800" b="1" i="1" kern="1200" dirty="0">
            <a:solidFill>
              <a:srgbClr val="002060"/>
            </a:solidFill>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Movilización de acciones conjuntas de actores involucrados.</a:t>
          </a:r>
        </a:p>
        <a:p>
          <a:pPr lvl="0" algn="l" defTabSz="800100">
            <a:lnSpc>
              <a:spcPct val="90000"/>
            </a:lnSpc>
            <a:spcBef>
              <a:spcPct val="0"/>
            </a:spcBef>
            <a:spcAft>
              <a:spcPct val="35000"/>
            </a:spcAft>
            <a:buNone/>
          </a:pPr>
          <a:endParaRPr lang="es-ES" sz="1800" b="1" i="1" kern="1200" dirty="0">
            <a:solidFill>
              <a:srgbClr val="002060"/>
            </a:solidFill>
            <a:latin typeface="Calibri" panose="020F0502020204030204" pitchFamily="34" charset="0"/>
            <a:cs typeface="Calibri" panose="020F0502020204030204" pitchFamily="34" charset="0"/>
          </a:endParaRPr>
        </a:p>
        <a:p>
          <a:pPr lvl="0" algn="l" defTabSz="800100">
            <a:lnSpc>
              <a:spcPct val="90000"/>
            </a:lnSpc>
            <a:spcBef>
              <a:spcPct val="0"/>
            </a:spcBef>
            <a:spcAft>
              <a:spcPct val="35000"/>
            </a:spcAft>
            <a:buNone/>
          </a:pPr>
          <a:r>
            <a:rPr lang="es-ES" sz="1800" b="1" i="1" kern="1200" dirty="0">
              <a:solidFill>
                <a:srgbClr val="002060"/>
              </a:solidFill>
              <a:latin typeface="Calibri" panose="020F0502020204030204" pitchFamily="34" charset="0"/>
              <a:cs typeface="Calibri" panose="020F0502020204030204" pitchFamily="34" charset="0"/>
            </a:rPr>
            <a:t>Gestión de recursos.</a:t>
          </a:r>
        </a:p>
        <a:p>
          <a:pPr marL="0" marR="0" lvl="0" indent="0" algn="l" defTabSz="914400" eaLnBrk="1" fontAlgn="auto" latinLnBrk="0" hangingPunct="1">
            <a:lnSpc>
              <a:spcPct val="100000"/>
            </a:lnSpc>
            <a:spcBef>
              <a:spcPct val="0"/>
            </a:spcBef>
            <a:spcAft>
              <a:spcPts val="0"/>
            </a:spcAft>
            <a:buClrTx/>
            <a:buSzTx/>
            <a:buFontTx/>
            <a:buNone/>
            <a:tabLst/>
            <a:defRPr/>
          </a:pPr>
          <a:endParaRPr lang="es-ES" sz="1800" b="1" i="1" kern="1200" dirty="0">
            <a:solidFill>
              <a:srgbClr val="002060"/>
            </a:solidFill>
            <a:latin typeface="Calibri" panose="020F0502020204030204" pitchFamily="34" charset="0"/>
            <a:cs typeface="Calibri" panose="020F0502020204030204" pitchFamily="34" charset="0"/>
          </a:endParaRPr>
        </a:p>
        <a:p>
          <a:pPr marL="0" marR="0" lvl="0" indent="0" algn="l" defTabSz="914400" eaLnBrk="1" fontAlgn="auto" latinLnBrk="0" hangingPunct="1">
            <a:lnSpc>
              <a:spcPct val="100000"/>
            </a:lnSpc>
            <a:spcBef>
              <a:spcPct val="0"/>
            </a:spcBef>
            <a:spcAft>
              <a:spcPts val="0"/>
            </a:spcAft>
            <a:buClrTx/>
            <a:buSzTx/>
            <a:buFontTx/>
            <a:buNone/>
            <a:tabLst/>
            <a:defRPr/>
          </a:pPr>
          <a:r>
            <a:rPr lang="es-ES" sz="1800" b="1" i="1" kern="1200" dirty="0">
              <a:solidFill>
                <a:srgbClr val="002060"/>
              </a:solidFill>
              <a:latin typeface="Calibri" panose="020F0502020204030204" pitchFamily="34" charset="0"/>
              <a:cs typeface="Calibri" panose="020F0502020204030204" pitchFamily="34" charset="0"/>
            </a:rPr>
            <a:t>Escalamiento de aplicación de las tecnologías. </a:t>
          </a:r>
        </a:p>
      </dsp:txBody>
      <dsp:txXfrm>
        <a:off x="8484489" y="1583912"/>
        <a:ext cx="2782999" cy="391678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81B0B9-F09A-4777-8FED-1325AF6CAF6D}">
      <dsp:nvSpPr>
        <dsp:cNvPr id="0" name=""/>
        <dsp:cNvSpPr/>
      </dsp:nvSpPr>
      <dsp:spPr>
        <a:xfrm>
          <a:off x="0" y="5953"/>
          <a:ext cx="3214687" cy="1928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R" sz="3000" kern="1200" noProof="0" dirty="0">
              <a:solidFill>
                <a:schemeClr val="bg1"/>
              </a:solidFill>
            </a:rPr>
            <a:t>Gestión facilitadora para la transformación</a:t>
          </a:r>
        </a:p>
      </dsp:txBody>
      <dsp:txXfrm>
        <a:off x="0" y="5953"/>
        <a:ext cx="3214687" cy="1928812"/>
      </dsp:txXfrm>
    </dsp:sp>
    <dsp:sp modelId="{E1A9A7F8-7687-46B6-A864-8FD9F0F6BA55}">
      <dsp:nvSpPr>
        <dsp:cNvPr id="0" name=""/>
        <dsp:cNvSpPr/>
      </dsp:nvSpPr>
      <dsp:spPr>
        <a:xfrm>
          <a:off x="3536156" y="5953"/>
          <a:ext cx="3214687" cy="1928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R" sz="3000" kern="1200" noProof="0" dirty="0"/>
            <a:t>Desarrollo humano sostenible</a:t>
          </a:r>
        </a:p>
      </dsp:txBody>
      <dsp:txXfrm>
        <a:off x="3536156" y="5953"/>
        <a:ext cx="3214687" cy="1928812"/>
      </dsp:txXfrm>
    </dsp:sp>
    <dsp:sp modelId="{A4D0D522-0B10-414B-B928-17AB5D24D3DD}">
      <dsp:nvSpPr>
        <dsp:cNvPr id="0" name=""/>
        <dsp:cNvSpPr/>
      </dsp:nvSpPr>
      <dsp:spPr>
        <a:xfrm>
          <a:off x="7072312" y="5953"/>
          <a:ext cx="3214687" cy="1928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R" sz="3000" kern="1200" noProof="0" dirty="0"/>
            <a:t>Patrones sostenibles de producción y consumo</a:t>
          </a:r>
        </a:p>
      </dsp:txBody>
      <dsp:txXfrm>
        <a:off x="7072312" y="5953"/>
        <a:ext cx="3214687" cy="1928812"/>
      </dsp:txXfrm>
    </dsp:sp>
    <dsp:sp modelId="{452987F8-6342-411A-A202-CEE636DBF254}">
      <dsp:nvSpPr>
        <dsp:cNvPr id="0" name=""/>
        <dsp:cNvSpPr/>
      </dsp:nvSpPr>
      <dsp:spPr>
        <a:xfrm>
          <a:off x="1768078" y="2256234"/>
          <a:ext cx="3214687" cy="1928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R" sz="3000" kern="1200" noProof="0" dirty="0"/>
            <a:t>Fortalecimiento de la diversificación de la matriz energética</a:t>
          </a:r>
        </a:p>
      </dsp:txBody>
      <dsp:txXfrm>
        <a:off x="1768078" y="2256234"/>
        <a:ext cx="3214687" cy="1928812"/>
      </dsp:txXfrm>
    </dsp:sp>
    <dsp:sp modelId="{57C75720-CA37-47BB-B8BB-C2A60FDE0E84}">
      <dsp:nvSpPr>
        <dsp:cNvPr id="0" name=""/>
        <dsp:cNvSpPr/>
      </dsp:nvSpPr>
      <dsp:spPr>
        <a:xfrm>
          <a:off x="5304234" y="2256234"/>
          <a:ext cx="3214687" cy="192881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s-CR" sz="3000" kern="1200" noProof="0" dirty="0"/>
            <a:t>Desarrollo de una cultura de innovación energética</a:t>
          </a:r>
        </a:p>
      </dsp:txBody>
      <dsp:txXfrm>
        <a:off x="5304234" y="2256234"/>
        <a:ext cx="3214687" cy="1928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8F7B6-EEDC-4EA5-AEB5-2CEE8C266294}">
      <dsp:nvSpPr>
        <dsp:cNvPr id="0" name=""/>
        <dsp:cNvSpPr/>
      </dsp:nvSpPr>
      <dsp:spPr>
        <a:xfrm>
          <a:off x="0" y="5953"/>
          <a:ext cx="3214687" cy="1928812"/>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mj-lt"/>
            <a:buNone/>
          </a:pPr>
          <a:r>
            <a:rPr lang="es-CR" sz="1900" b="1" kern="1200" dirty="0">
              <a:solidFill>
                <a:schemeClr val="accent1"/>
              </a:solidFill>
              <a:effectLst/>
              <a:latin typeface="Calibri" panose="020F0502020204030204" pitchFamily="34" charset="0"/>
              <a:cs typeface="Calibri" panose="020F0502020204030204" pitchFamily="34" charset="0"/>
            </a:rPr>
            <a:t>Fortalecer la gobernanza institucional para facilitar con efectividad la HRT</a:t>
          </a:r>
          <a:endParaRPr lang="en-US" sz="1900" b="1" kern="1200" dirty="0">
            <a:solidFill>
              <a:schemeClr val="accent1"/>
            </a:solidFill>
          </a:endParaRPr>
        </a:p>
      </dsp:txBody>
      <dsp:txXfrm>
        <a:off x="0" y="5953"/>
        <a:ext cx="3214687" cy="1928812"/>
      </dsp:txXfrm>
    </dsp:sp>
    <dsp:sp modelId="{75B173D8-F13B-4071-B2F3-3C9AEFFD8349}">
      <dsp:nvSpPr>
        <dsp:cNvPr id="0" name=""/>
        <dsp:cNvSpPr/>
      </dsp:nvSpPr>
      <dsp:spPr>
        <a:xfrm>
          <a:off x="3536156" y="5953"/>
          <a:ext cx="3214687" cy="1928812"/>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mj-lt"/>
            <a:buNone/>
          </a:pPr>
          <a:r>
            <a:rPr lang="es-CR" sz="1900" b="1" kern="1200" dirty="0">
              <a:solidFill>
                <a:schemeClr val="accent1"/>
              </a:solidFill>
              <a:effectLst/>
              <a:latin typeface="Calibri" panose="020F0502020204030204" pitchFamily="34" charset="0"/>
              <a:cs typeface="Calibri" panose="020F0502020204030204" pitchFamily="34" charset="0"/>
            </a:rPr>
            <a:t>Fortalecimiento de ambientes habilitantes: políticas y marcos regulatorios, y mecanismos de apoyo para impulsar el desarrollo de mercados</a:t>
          </a:r>
          <a:endParaRPr lang="en-US" sz="1900" b="1" kern="1200" dirty="0">
            <a:solidFill>
              <a:schemeClr val="accent1"/>
            </a:solidFill>
          </a:endParaRPr>
        </a:p>
      </dsp:txBody>
      <dsp:txXfrm>
        <a:off x="3536156" y="5953"/>
        <a:ext cx="3214687" cy="1928812"/>
      </dsp:txXfrm>
    </dsp:sp>
    <dsp:sp modelId="{38520F42-80AF-42EF-919A-9F46607E33CC}">
      <dsp:nvSpPr>
        <dsp:cNvPr id="0" name=""/>
        <dsp:cNvSpPr/>
      </dsp:nvSpPr>
      <dsp:spPr>
        <a:xfrm>
          <a:off x="7072312" y="5953"/>
          <a:ext cx="3214687" cy="1928812"/>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 typeface="+mj-lt"/>
            <a:buNone/>
          </a:pPr>
          <a:r>
            <a:rPr lang="es-CR" sz="1900" b="1" kern="1200" dirty="0">
              <a:solidFill>
                <a:schemeClr val="accent1"/>
              </a:solidFill>
              <a:effectLst/>
              <a:latin typeface="Calibri" panose="020F0502020204030204" pitchFamily="34" charset="0"/>
              <a:cs typeface="Calibri" panose="020F0502020204030204" pitchFamily="34" charset="0"/>
            </a:rPr>
            <a:t>Fortalecimiento del desarrollo tecnológico, de la innovación y demostración en y para lograr encadenamientos y escalamientos de valor agregado</a:t>
          </a:r>
          <a:endParaRPr lang="en-US" sz="1900" b="1" kern="1200" dirty="0">
            <a:solidFill>
              <a:schemeClr val="accent1"/>
            </a:solidFill>
          </a:endParaRPr>
        </a:p>
      </dsp:txBody>
      <dsp:txXfrm>
        <a:off x="7072312" y="5953"/>
        <a:ext cx="3214687" cy="1928812"/>
      </dsp:txXfrm>
    </dsp:sp>
    <dsp:sp modelId="{97E9C54D-EE18-4CC4-A39F-6A80218DE657}">
      <dsp:nvSpPr>
        <dsp:cNvPr id="0" name=""/>
        <dsp:cNvSpPr/>
      </dsp:nvSpPr>
      <dsp:spPr>
        <a:xfrm>
          <a:off x="1768078" y="2256234"/>
          <a:ext cx="3214687" cy="1928812"/>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FontTx/>
            <a:buNone/>
          </a:pPr>
          <a:r>
            <a:rPr lang="es-ES" sz="1900" b="1" kern="1200" dirty="0">
              <a:solidFill>
                <a:schemeClr val="accent1"/>
              </a:solidFill>
              <a:effectLst/>
              <a:latin typeface="Calibri" panose="020F0502020204030204" pitchFamily="34" charset="0"/>
              <a:cs typeface="Calibri" panose="020F0502020204030204" pitchFamily="34" charset="0"/>
            </a:rPr>
            <a:t>Fortalecer mecanismos de apoyo financiero para desplegar las tecnologías de usos térmicos de energía solar</a:t>
          </a:r>
          <a:endParaRPr lang="en-US" sz="1900" b="1" kern="1200" dirty="0">
            <a:solidFill>
              <a:schemeClr val="accent1"/>
            </a:solidFill>
          </a:endParaRPr>
        </a:p>
      </dsp:txBody>
      <dsp:txXfrm>
        <a:off x="1768078" y="2256234"/>
        <a:ext cx="3214687" cy="1928812"/>
      </dsp:txXfrm>
    </dsp:sp>
    <dsp:sp modelId="{4E923BC1-C698-4BD4-8B2C-E799AC9EBCDF}">
      <dsp:nvSpPr>
        <dsp:cNvPr id="0" name=""/>
        <dsp:cNvSpPr/>
      </dsp:nvSpPr>
      <dsp:spPr>
        <a:xfrm>
          <a:off x="5304234" y="2256234"/>
          <a:ext cx="3214687" cy="1928812"/>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s-ES" sz="1900" b="1" kern="1200">
              <a:solidFill>
                <a:schemeClr val="accent1"/>
              </a:solidFill>
              <a:effectLst/>
              <a:latin typeface="Calibri" panose="020F0502020204030204" pitchFamily="34" charset="0"/>
              <a:cs typeface="Calibri" panose="020F0502020204030204" pitchFamily="34" charset="0"/>
            </a:rPr>
            <a:t>Desarrollar la cultura energética sostenible</a:t>
          </a:r>
          <a:endParaRPr lang="es-CR" sz="1900" b="1" kern="1200" dirty="0">
            <a:solidFill>
              <a:schemeClr val="accent1"/>
            </a:solidFill>
            <a:effectLst/>
            <a:latin typeface="Calibri" panose="020F0502020204030204" pitchFamily="34" charset="0"/>
            <a:ea typeface="Times New Roman" panose="02020603050405020304" pitchFamily="18" charset="0"/>
            <a:cs typeface="Calibri" panose="020F0502020204030204" pitchFamily="34" charset="0"/>
          </a:endParaRPr>
        </a:p>
      </dsp:txBody>
      <dsp:txXfrm>
        <a:off x="5304234" y="2256234"/>
        <a:ext cx="3214687" cy="192881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44026B-01D3-48C1-8FF9-51140F4EA76B}">
      <dsp:nvSpPr>
        <dsp:cNvPr id="0" name=""/>
        <dsp:cNvSpPr/>
      </dsp:nvSpPr>
      <dsp:spPr>
        <a:xfrm>
          <a:off x="-6078576" y="-929756"/>
          <a:ext cx="7233676" cy="7233676"/>
        </a:xfrm>
        <a:prstGeom prst="blockArc">
          <a:avLst>
            <a:gd name="adj1" fmla="val 18900000"/>
            <a:gd name="adj2" fmla="val 2700000"/>
            <a:gd name="adj3" fmla="val 299"/>
          </a:avLst>
        </a:prstGeom>
        <a:noFill/>
        <a:ln w="12700" cap="flat" cmpd="sng" algn="ctr">
          <a:solidFill>
            <a:schemeClr val="accent4">
              <a:hueOff val="0"/>
              <a:satOff val="0"/>
              <a:lumOff val="0"/>
              <a:alphaOff val="0"/>
            </a:schemeClr>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B1B8793-89D3-4903-ADD3-F0EA2AD0FBF8}">
      <dsp:nvSpPr>
        <dsp:cNvPr id="0" name=""/>
        <dsp:cNvSpPr/>
      </dsp:nvSpPr>
      <dsp:spPr>
        <a:xfrm>
          <a:off x="428959" y="180699"/>
          <a:ext cx="10654456" cy="770399"/>
        </a:xfrm>
        <a:prstGeom prst="rect">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9097"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rgbClr val="002060"/>
              </a:solidFill>
              <a:latin typeface="Calibri" panose="020F0502020204030204" pitchFamily="34" charset="0"/>
              <a:cs typeface="Calibri" panose="020F0502020204030204" pitchFamily="34" charset="0"/>
            </a:rPr>
            <a:t>Contribución de la biomasa al  Balance Energético de Costa Rica pasará de 18.000 TJ actuales a 26.000 TJ anuales </a:t>
          </a:r>
          <a:endParaRPr lang="en-US" sz="2400" b="1" kern="1200" dirty="0">
            <a:solidFill>
              <a:srgbClr val="002060"/>
            </a:solidFill>
            <a:latin typeface="Calibri" panose="020F0502020204030204" pitchFamily="34" charset="0"/>
            <a:cs typeface="Calibri" panose="020F0502020204030204" pitchFamily="34" charset="0"/>
          </a:endParaRPr>
        </a:p>
      </dsp:txBody>
      <dsp:txXfrm>
        <a:off x="428959" y="180699"/>
        <a:ext cx="10654456" cy="770399"/>
      </dsp:txXfrm>
    </dsp:sp>
    <dsp:sp modelId="{EEB308A5-11F4-4368-8B05-CD3B1AEEC3DC}">
      <dsp:nvSpPr>
        <dsp:cNvPr id="0" name=""/>
        <dsp:cNvSpPr/>
      </dsp:nvSpPr>
      <dsp:spPr>
        <a:xfrm>
          <a:off x="75339" y="212279"/>
          <a:ext cx="707239" cy="707239"/>
        </a:xfrm>
        <a:prstGeom prst="ellipse">
          <a:avLst/>
        </a:prstGeom>
        <a:solidFill>
          <a:srgbClr val="C00000"/>
        </a:solidFill>
        <a:ln w="6350" cap="flat" cmpd="sng" algn="ctr">
          <a:solidFill>
            <a:schemeClr val="accent3">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33443F81-1013-41FF-8D0C-85A188F97AA2}">
      <dsp:nvSpPr>
        <dsp:cNvPr id="0" name=""/>
        <dsp:cNvSpPr/>
      </dsp:nvSpPr>
      <dsp:spPr>
        <a:xfrm>
          <a:off x="972186" y="1152127"/>
          <a:ext cx="10189053" cy="649744"/>
        </a:xfrm>
        <a:prstGeom prst="rect">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95250" tIns="95250" rIns="95250" bIns="95250" numCol="1" spcCol="1270" anchor="ctr" anchorCtr="0">
          <a:noAutofit/>
        </a:bodyPr>
        <a:lstStyle/>
        <a:p>
          <a:pPr marL="896938" lvl="0" indent="-896938" algn="l" defTabSz="1111250">
            <a:lnSpc>
              <a:spcPct val="90000"/>
            </a:lnSpc>
            <a:spcBef>
              <a:spcPct val="0"/>
            </a:spcBef>
            <a:spcAft>
              <a:spcPct val="35000"/>
            </a:spcAft>
            <a:buNone/>
          </a:pPr>
          <a:r>
            <a:rPr lang="es-ES" sz="2400" b="1" kern="1200" dirty="0">
              <a:solidFill>
                <a:srgbClr val="002060"/>
              </a:solidFill>
              <a:latin typeface="Calibri" panose="020F0502020204030204"/>
              <a:ea typeface="+mn-ea"/>
              <a:cs typeface="+mn-cs"/>
            </a:rPr>
            <a:t>       Ahorro total acumulado de 17.038 TJ en combustibles fósiles</a:t>
          </a:r>
          <a:endParaRPr lang="en-US" sz="2400" b="1" kern="1200" dirty="0">
            <a:solidFill>
              <a:srgbClr val="002060"/>
            </a:solidFill>
            <a:latin typeface="Calibri" panose="020F0502020204030204"/>
            <a:ea typeface="+mn-ea"/>
            <a:cs typeface="+mn-cs"/>
          </a:endParaRPr>
        </a:p>
      </dsp:txBody>
      <dsp:txXfrm>
        <a:off x="972186" y="1152127"/>
        <a:ext cx="10189053" cy="649744"/>
      </dsp:txXfrm>
    </dsp:sp>
    <dsp:sp modelId="{032E783A-4DDE-4FED-A0A1-D8F266B449A7}">
      <dsp:nvSpPr>
        <dsp:cNvPr id="0" name=""/>
        <dsp:cNvSpPr/>
      </dsp:nvSpPr>
      <dsp:spPr>
        <a:xfrm>
          <a:off x="540741" y="1060859"/>
          <a:ext cx="707239" cy="707239"/>
        </a:xfrm>
        <a:prstGeom prst="ellipse">
          <a:avLst/>
        </a:prstGeom>
        <a:solidFill>
          <a:srgbClr val="273A59"/>
        </a:solidFill>
        <a:ln w="6350" cap="flat" cmpd="sng" algn="ctr">
          <a:solidFill>
            <a:schemeClr val="accent3">
              <a:hueOff val="1146419"/>
              <a:satOff val="1440"/>
              <a:lumOff val="-157"/>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BE9946-EFCC-4486-8DB7-1B8827BECBCC}">
      <dsp:nvSpPr>
        <dsp:cNvPr id="0" name=""/>
        <dsp:cNvSpPr/>
      </dsp:nvSpPr>
      <dsp:spPr>
        <a:xfrm>
          <a:off x="1103287" y="1939133"/>
          <a:ext cx="9984018" cy="647854"/>
        </a:xfrm>
        <a:prstGeom prst="rect">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9097"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i="0" kern="1200" dirty="0">
              <a:solidFill>
                <a:srgbClr val="002060"/>
              </a:solidFill>
              <a:latin typeface="Calibri" panose="020F0502020204030204" pitchFamily="34" charset="0"/>
              <a:cs typeface="Calibri" panose="020F0502020204030204" pitchFamily="34" charset="0"/>
            </a:rPr>
            <a:t>Hasta 1.321.311 ton CO</a:t>
          </a:r>
          <a:r>
            <a:rPr lang="es-ES" sz="2400" b="1" i="0" kern="1200" baseline="-25000" dirty="0">
              <a:solidFill>
                <a:srgbClr val="002060"/>
              </a:solidFill>
              <a:latin typeface="Calibri" panose="020F0502020204030204" pitchFamily="34" charset="0"/>
              <a:cs typeface="Calibri" panose="020F0502020204030204" pitchFamily="34" charset="0"/>
            </a:rPr>
            <a:t>2e</a:t>
          </a:r>
          <a:r>
            <a:rPr lang="es-CR" sz="2400" b="1" i="0" kern="1200" dirty="0">
              <a:solidFill>
                <a:srgbClr val="002060"/>
              </a:solidFill>
              <a:latin typeface="Calibri" panose="020F0502020204030204" pitchFamily="34" charset="0"/>
              <a:cs typeface="Calibri" panose="020F0502020204030204" pitchFamily="34" charset="0"/>
            </a:rPr>
            <a:t> </a:t>
          </a:r>
          <a:r>
            <a:rPr lang="es-CR" sz="2400" b="1" i="0" kern="1200" baseline="-25000" dirty="0">
              <a:solidFill>
                <a:srgbClr val="002060"/>
              </a:solidFill>
              <a:latin typeface="Calibri" panose="020F0502020204030204" pitchFamily="34" charset="0"/>
              <a:cs typeface="Calibri" panose="020F0502020204030204" pitchFamily="34" charset="0"/>
            </a:rPr>
            <a:t> </a:t>
          </a:r>
          <a:r>
            <a:rPr lang="es-ES" sz="2400" b="1" i="0" kern="1200" dirty="0">
              <a:solidFill>
                <a:srgbClr val="002060"/>
              </a:solidFill>
              <a:latin typeface="Calibri" panose="020F0502020204030204" pitchFamily="34" charset="0"/>
              <a:cs typeface="Calibri" panose="020F0502020204030204" pitchFamily="34" charset="0"/>
            </a:rPr>
            <a:t>de GEI reducido</a:t>
          </a:r>
          <a:r>
            <a:rPr lang="es-ES" sz="2500" b="1" kern="1200" dirty="0">
              <a:solidFill>
                <a:schemeClr val="tx1"/>
              </a:solidFill>
            </a:rPr>
            <a:t>s</a:t>
          </a:r>
          <a:endParaRPr lang="en-US" sz="2500" b="1" kern="1200" dirty="0">
            <a:solidFill>
              <a:schemeClr val="tx1"/>
            </a:solidFill>
          </a:endParaRPr>
        </a:p>
      </dsp:txBody>
      <dsp:txXfrm>
        <a:off x="1103287" y="1939133"/>
        <a:ext cx="9984018" cy="647854"/>
      </dsp:txXfrm>
    </dsp:sp>
    <dsp:sp modelId="{AD118157-A2B3-44DB-90E4-375DF457224C}">
      <dsp:nvSpPr>
        <dsp:cNvPr id="0" name=""/>
        <dsp:cNvSpPr/>
      </dsp:nvSpPr>
      <dsp:spPr>
        <a:xfrm>
          <a:off x="753558" y="1909440"/>
          <a:ext cx="707239" cy="707239"/>
        </a:xfrm>
        <a:prstGeom prst="ellipse">
          <a:avLst/>
        </a:prstGeom>
        <a:solidFill>
          <a:srgbClr val="00B050"/>
        </a:solidFill>
        <a:ln w="6350" cap="flat" cmpd="sng" algn="ctr">
          <a:solidFill>
            <a:schemeClr val="accent3">
              <a:hueOff val="2292838"/>
              <a:satOff val="2880"/>
              <a:lumOff val="-314"/>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97CF1917-EDF8-4878-98FC-3F340FB38788}">
      <dsp:nvSpPr>
        <dsp:cNvPr id="0" name=""/>
        <dsp:cNvSpPr/>
      </dsp:nvSpPr>
      <dsp:spPr>
        <a:xfrm>
          <a:off x="1107178" y="2714786"/>
          <a:ext cx="9976236" cy="792634"/>
        </a:xfrm>
        <a:prstGeom prst="rect">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9097"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rgbClr val="002060"/>
              </a:solidFill>
              <a:latin typeface="Calibri" panose="020F0502020204030204" pitchFamily="34" charset="0"/>
              <a:cs typeface="Calibri" panose="020F0502020204030204" pitchFamily="34" charset="0"/>
            </a:rPr>
            <a:t>120 proyectos estimulados para pasar de ⅔ actual a ¾  del parque de calderas industriales usando biomasa </a:t>
          </a:r>
          <a:endParaRPr lang="en-US" sz="2400" b="1" kern="1200" dirty="0">
            <a:solidFill>
              <a:srgbClr val="002060"/>
            </a:solidFill>
            <a:latin typeface="Calibri" panose="020F0502020204030204" pitchFamily="34" charset="0"/>
            <a:cs typeface="Calibri" panose="020F0502020204030204" pitchFamily="34" charset="0"/>
          </a:endParaRPr>
        </a:p>
      </dsp:txBody>
      <dsp:txXfrm>
        <a:off x="1107178" y="2714786"/>
        <a:ext cx="9976236" cy="792634"/>
      </dsp:txXfrm>
    </dsp:sp>
    <dsp:sp modelId="{67B4249B-F4B0-4BED-86BB-4BF00BD3B469}">
      <dsp:nvSpPr>
        <dsp:cNvPr id="0" name=""/>
        <dsp:cNvSpPr/>
      </dsp:nvSpPr>
      <dsp:spPr>
        <a:xfrm>
          <a:off x="753558" y="2757483"/>
          <a:ext cx="707239" cy="707239"/>
        </a:xfrm>
        <a:prstGeom prst="ellipse">
          <a:avLst/>
        </a:prstGeom>
        <a:solidFill>
          <a:srgbClr val="FFC000"/>
        </a:solidFill>
        <a:ln w="6350" cap="flat" cmpd="sng" algn="ctr">
          <a:solidFill>
            <a:schemeClr val="accent3">
              <a:hueOff val="3439257"/>
              <a:satOff val="4320"/>
              <a:lumOff val="-471"/>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8651A6E2-82B8-4D3A-8C93-A67F126870F5}">
      <dsp:nvSpPr>
        <dsp:cNvPr id="0" name=""/>
        <dsp:cNvSpPr/>
      </dsp:nvSpPr>
      <dsp:spPr>
        <a:xfrm>
          <a:off x="894361" y="3579406"/>
          <a:ext cx="10189053" cy="760554"/>
        </a:xfrm>
        <a:prstGeom prst="rect">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9097"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rgbClr val="002060"/>
              </a:solidFill>
              <a:latin typeface="Calibri" panose="020F0502020204030204" pitchFamily="34" charset="0"/>
              <a:cs typeface="Calibri" panose="020F0502020204030204" pitchFamily="34" charset="0"/>
            </a:rPr>
            <a:t>20 proyectos adicionales de biodigestión en industrias grande</a:t>
          </a:r>
          <a:r>
            <a:rPr lang="es-ES" sz="2500" b="1" kern="1200" dirty="0">
              <a:solidFill>
                <a:schemeClr val="tx1"/>
              </a:solidFill>
            </a:rPr>
            <a:t>s</a:t>
          </a:r>
          <a:endParaRPr lang="en-US" sz="2500" b="1" kern="1200" dirty="0">
            <a:solidFill>
              <a:schemeClr val="tx1"/>
            </a:solidFill>
          </a:endParaRPr>
        </a:p>
      </dsp:txBody>
      <dsp:txXfrm>
        <a:off x="894361" y="3579406"/>
        <a:ext cx="10189053" cy="760554"/>
      </dsp:txXfrm>
    </dsp:sp>
    <dsp:sp modelId="{33117CC2-0D1A-41E4-A443-7BC8D3115404}">
      <dsp:nvSpPr>
        <dsp:cNvPr id="0" name=""/>
        <dsp:cNvSpPr/>
      </dsp:nvSpPr>
      <dsp:spPr>
        <a:xfrm>
          <a:off x="540741" y="3606064"/>
          <a:ext cx="707239" cy="707239"/>
        </a:xfrm>
        <a:prstGeom prst="ellipse">
          <a:avLst/>
        </a:prstGeom>
        <a:solidFill>
          <a:srgbClr val="7030A0"/>
        </a:solidFill>
        <a:ln w="6350" cap="flat" cmpd="sng" algn="ctr">
          <a:solidFill>
            <a:schemeClr val="accent3">
              <a:hueOff val="4585676"/>
              <a:satOff val="5760"/>
              <a:lumOff val="-628"/>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 modelId="{DEB6947E-0596-4716-AB22-2F50A91576B6}">
      <dsp:nvSpPr>
        <dsp:cNvPr id="0" name=""/>
        <dsp:cNvSpPr/>
      </dsp:nvSpPr>
      <dsp:spPr>
        <a:xfrm>
          <a:off x="428959" y="4454743"/>
          <a:ext cx="10654456" cy="707041"/>
        </a:xfrm>
        <a:prstGeom prst="rect">
          <a:avLst/>
        </a:prstGeom>
        <a:solidFill>
          <a:schemeClr val="bg1"/>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449097" tIns="60960" rIns="60960" bIns="60960" numCol="1" spcCol="1270" anchor="ctr" anchorCtr="0">
          <a:noAutofit/>
        </a:bodyPr>
        <a:lstStyle/>
        <a:p>
          <a:pPr marL="0" lvl="0" indent="0" algn="l" defTabSz="1066800">
            <a:lnSpc>
              <a:spcPct val="90000"/>
            </a:lnSpc>
            <a:spcBef>
              <a:spcPct val="0"/>
            </a:spcBef>
            <a:spcAft>
              <a:spcPct val="35000"/>
            </a:spcAft>
            <a:buNone/>
          </a:pPr>
          <a:r>
            <a:rPr lang="es-ES" sz="2400" b="1" kern="1200" dirty="0">
              <a:solidFill>
                <a:srgbClr val="002060"/>
              </a:solidFill>
              <a:latin typeface="Calibri" panose="020F0502020204030204" pitchFamily="34" charset="0"/>
              <a:cs typeface="Calibri" panose="020F0502020204030204" pitchFamily="34" charset="0"/>
            </a:rPr>
            <a:t>US$ 235,3 millones de inversión movilizada</a:t>
          </a:r>
          <a:endParaRPr lang="en-US" sz="2400" b="1" kern="1200" dirty="0">
            <a:solidFill>
              <a:srgbClr val="002060"/>
            </a:solidFill>
            <a:latin typeface="Calibri" panose="020F0502020204030204" pitchFamily="34" charset="0"/>
            <a:cs typeface="Calibri" panose="020F0502020204030204" pitchFamily="34" charset="0"/>
          </a:endParaRPr>
        </a:p>
      </dsp:txBody>
      <dsp:txXfrm>
        <a:off x="428959" y="4454743"/>
        <a:ext cx="10654456" cy="707041"/>
      </dsp:txXfrm>
    </dsp:sp>
    <dsp:sp modelId="{4BC870EE-1D2C-4A7F-AED7-175A3935C1FB}">
      <dsp:nvSpPr>
        <dsp:cNvPr id="0" name=""/>
        <dsp:cNvSpPr/>
      </dsp:nvSpPr>
      <dsp:spPr>
        <a:xfrm>
          <a:off x="75339" y="4454644"/>
          <a:ext cx="707239" cy="707239"/>
        </a:xfrm>
        <a:prstGeom prst="ellipse">
          <a:avLst/>
        </a:prstGeom>
        <a:solidFill>
          <a:srgbClr val="00B0F0"/>
        </a:solidFill>
        <a:ln w="6350" cap="flat" cmpd="sng" algn="ctr">
          <a:solidFill>
            <a:schemeClr val="accent3">
              <a:hueOff val="5732095"/>
              <a:satOff val="7200"/>
              <a:lumOff val="-785"/>
              <a:alphaOff val="0"/>
            </a:schemeClr>
          </a:solidFill>
          <a:prstDash val="solid"/>
        </a:ln>
        <a:effectLst/>
        <a:scene3d>
          <a:camera prst="orthographicFront"/>
          <a:lightRig rig="threePt" dir="t">
            <a:rot lat="0" lon="0" rev="7500000"/>
          </a:lightRig>
        </a:scene3d>
        <a:sp3d z="152400" extrusionH="63500" prstMaterial="dkEdge">
          <a:bevelT w="120800" h="19050" prst="relaxedInset"/>
          <a:contourClr>
            <a:schemeClr val="bg1"/>
          </a:contourClr>
        </a:sp3d>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B0E450-2382-4E74-AF90-FFCD285E444D}">
      <dsp:nvSpPr>
        <dsp:cNvPr id="0" name=""/>
        <dsp:cNvSpPr/>
      </dsp:nvSpPr>
      <dsp:spPr>
        <a:xfrm>
          <a:off x="0" y="124888"/>
          <a:ext cx="3352872" cy="2011723"/>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Clr>
              <a:srgbClr val="FF0000"/>
            </a:buClr>
            <a:buSzPct val="82000"/>
            <a:buFont typeface="+mj-lt"/>
            <a:buNone/>
          </a:pPr>
          <a:r>
            <a:rPr lang="es-ES" sz="1800" b="1" i="1" kern="1200" dirty="0">
              <a:solidFill>
                <a:schemeClr val="accent1"/>
              </a:solidFill>
              <a:latin typeface="Calibri" panose="020F0502020204030204" pitchFamily="34" charset="0"/>
              <a:cs typeface="Calibri" panose="020F0502020204030204" pitchFamily="34" charset="0"/>
            </a:rPr>
            <a:t>Fortalecer la gobernanza para gestionar efectivamente la HRT</a:t>
          </a:r>
          <a:endParaRPr lang="en-US" sz="1800" b="1" kern="1200" dirty="0">
            <a:solidFill>
              <a:schemeClr val="accent1"/>
            </a:solidFill>
          </a:endParaRPr>
        </a:p>
      </dsp:txBody>
      <dsp:txXfrm>
        <a:off x="0" y="124888"/>
        <a:ext cx="3352872" cy="2011723"/>
      </dsp:txXfrm>
    </dsp:sp>
    <dsp:sp modelId="{BDBED1CD-DC37-423A-A4A3-34ACB11248DF}">
      <dsp:nvSpPr>
        <dsp:cNvPr id="0" name=""/>
        <dsp:cNvSpPr/>
      </dsp:nvSpPr>
      <dsp:spPr>
        <a:xfrm>
          <a:off x="3688159" y="124888"/>
          <a:ext cx="3352872" cy="2011723"/>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b="1" i="1" kern="1200" dirty="0">
              <a:solidFill>
                <a:schemeClr val="accent1"/>
              </a:solidFill>
              <a:latin typeface="Calibri" panose="020F0502020204030204" pitchFamily="34" charset="0"/>
              <a:cs typeface="Calibri" panose="020F0502020204030204" pitchFamily="34" charset="0"/>
            </a:rPr>
            <a:t>Desarrollar condiciones habilitantes para el desarrollo de mercados de oferta y demanda para aplicaciones de bioenergía en calor de proceso industrial, mediante la mejora de políticas, normativas y marcos reguladores</a:t>
          </a:r>
          <a:endParaRPr lang="en-US" sz="1800" b="1" kern="1200" dirty="0">
            <a:solidFill>
              <a:schemeClr val="accent1"/>
            </a:solidFill>
          </a:endParaRPr>
        </a:p>
      </dsp:txBody>
      <dsp:txXfrm>
        <a:off x="3688159" y="124888"/>
        <a:ext cx="3352872" cy="2011723"/>
      </dsp:txXfrm>
    </dsp:sp>
    <dsp:sp modelId="{8D1AF5B7-3AD6-4910-BF0B-855DE9CB9258}">
      <dsp:nvSpPr>
        <dsp:cNvPr id="0" name=""/>
        <dsp:cNvSpPr/>
      </dsp:nvSpPr>
      <dsp:spPr>
        <a:xfrm>
          <a:off x="7376319" y="124888"/>
          <a:ext cx="3352872" cy="2011723"/>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CR" sz="1800" b="1" i="1" kern="1200" dirty="0">
              <a:solidFill>
                <a:schemeClr val="accent1"/>
              </a:solidFill>
              <a:latin typeface="Calibri" panose="020F0502020204030204" pitchFamily="34" charset="0"/>
              <a:cs typeface="Calibri" panose="020F0502020204030204" pitchFamily="34" charset="0"/>
            </a:rPr>
            <a:t>Establecer y fortalecer mecanismos de apoyo financiero para impulsar la industria de biomasa</a:t>
          </a:r>
          <a:endParaRPr lang="en-US" sz="1800" b="1" kern="1200" dirty="0">
            <a:solidFill>
              <a:schemeClr val="accent1"/>
            </a:solidFill>
          </a:endParaRPr>
        </a:p>
      </dsp:txBody>
      <dsp:txXfrm>
        <a:off x="7376319" y="124888"/>
        <a:ext cx="3352872" cy="2011723"/>
      </dsp:txXfrm>
    </dsp:sp>
    <dsp:sp modelId="{A60F019B-FF9C-4E2C-A7FB-AE7860C6CA5D}">
      <dsp:nvSpPr>
        <dsp:cNvPr id="0" name=""/>
        <dsp:cNvSpPr/>
      </dsp:nvSpPr>
      <dsp:spPr>
        <a:xfrm>
          <a:off x="0" y="2471899"/>
          <a:ext cx="3352872" cy="2011723"/>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i="1" kern="1200" dirty="0">
              <a:solidFill>
                <a:schemeClr val="accent1"/>
              </a:solidFill>
              <a:latin typeface="Calibri" panose="020F0502020204030204" pitchFamily="34" charset="0"/>
              <a:cs typeface="Calibri" panose="020F0502020204030204" pitchFamily="34" charset="0"/>
            </a:rPr>
            <a:t>Establecer y fortalecer mecanismos de apoyo técnico para incrementar la competitividad, productividad e innovación de la industria de la biomasa en el país</a:t>
          </a:r>
          <a:endParaRPr lang="en-US" sz="1800" b="1" kern="1200" dirty="0">
            <a:solidFill>
              <a:schemeClr val="accent1"/>
            </a:solidFill>
          </a:endParaRPr>
        </a:p>
      </dsp:txBody>
      <dsp:txXfrm>
        <a:off x="0" y="2471899"/>
        <a:ext cx="3352872" cy="2011723"/>
      </dsp:txXfrm>
    </dsp:sp>
    <dsp:sp modelId="{F21F42CB-3363-40C0-AAAC-48B3479DFD4A}">
      <dsp:nvSpPr>
        <dsp:cNvPr id="0" name=""/>
        <dsp:cNvSpPr/>
      </dsp:nvSpPr>
      <dsp:spPr>
        <a:xfrm>
          <a:off x="3688997" y="2446230"/>
          <a:ext cx="3352872" cy="2011723"/>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i="1" kern="1200" dirty="0">
              <a:solidFill>
                <a:schemeClr val="accent1"/>
              </a:solidFill>
              <a:latin typeface="Calibri" panose="020F0502020204030204" pitchFamily="34" charset="0"/>
              <a:cs typeface="Calibri" panose="020F0502020204030204" pitchFamily="34" charset="0"/>
            </a:rPr>
            <a:t>Fortalecer la investigación, desarrollo y demostración de tecnologías para lograr el escalamiento de aplicaciones tecnológicas</a:t>
          </a:r>
          <a:endParaRPr lang="en-US" sz="1800" b="1" kern="1200" dirty="0">
            <a:solidFill>
              <a:schemeClr val="accent1"/>
            </a:solidFill>
          </a:endParaRPr>
        </a:p>
      </dsp:txBody>
      <dsp:txXfrm>
        <a:off x="3688997" y="2446230"/>
        <a:ext cx="3352872" cy="2011723"/>
      </dsp:txXfrm>
    </dsp:sp>
    <dsp:sp modelId="{557C5DB6-34E6-4B46-8507-59D3DF95AF28}">
      <dsp:nvSpPr>
        <dsp:cNvPr id="0" name=""/>
        <dsp:cNvSpPr/>
      </dsp:nvSpPr>
      <dsp:spPr>
        <a:xfrm>
          <a:off x="7376319" y="2471899"/>
          <a:ext cx="3352872" cy="2011723"/>
        </a:xfrm>
        <a:prstGeom prst="rect">
          <a:avLst/>
        </a:prstGeom>
        <a:noFill/>
        <a:ln w="127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s-ES" sz="1800" b="1" i="1" kern="1200">
              <a:solidFill>
                <a:schemeClr val="accent1"/>
              </a:solidFill>
              <a:latin typeface="Calibri" panose="020F0502020204030204" pitchFamily="34" charset="0"/>
              <a:cs typeface="Calibri" panose="020F0502020204030204" pitchFamily="34" charset="0"/>
            </a:rPr>
            <a:t>Promover buenas prácticas para generar cambios culturales</a:t>
          </a:r>
          <a:endParaRPr lang="es-CR" sz="1800" b="1" kern="1200">
            <a:solidFill>
              <a:schemeClr val="accent1"/>
            </a:solidFill>
          </a:endParaRPr>
        </a:p>
      </dsp:txBody>
      <dsp:txXfrm>
        <a:off x="7376319" y="2471899"/>
        <a:ext cx="3352872" cy="2011723"/>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C8CEC3D-96F7-401F-9673-3EE7F75C9C5B}" type="datetimeFigureOut">
              <a:rPr lang="es-CR"/>
              <a:pPr/>
              <a:t>8/2/2018</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98ED8CD-4E4C-49AC-BDC6-2963BA49E54F}" type="slidenum">
              <a:rPr/>
              <a:pPr/>
              <a:t>‹#›</a:t>
            </a:fld>
            <a:endParaRPr/>
          </a:p>
        </p:txBody>
      </p:sp>
    </p:spTree>
    <p:extLst>
      <p:ext uri="{BB962C8B-B14F-4D97-AF65-F5344CB8AC3E}">
        <p14:creationId xmlns:p14="http://schemas.microsoft.com/office/powerpoint/2010/main" val="34341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32BCF4-D26D-4DAF-9F57-FE1E61FE7935}" type="datetimeFigureOut">
              <a:rPr lang="es-CR"/>
              <a:pPr/>
              <a:t>8/2/2018</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FB91549-43BF-425A-AF25-75262019208C}" type="slidenum">
              <a:rPr/>
              <a:pPr/>
              <a:t>‹#›</a:t>
            </a:fld>
            <a:endParaRPr/>
          </a:p>
        </p:txBody>
      </p:sp>
    </p:spTree>
    <p:extLst>
      <p:ext uri="{BB962C8B-B14F-4D97-AF65-F5344CB8AC3E}">
        <p14:creationId xmlns:p14="http://schemas.microsoft.com/office/powerpoint/2010/main" val="423928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B91549-43BF-425A-AF25-75262019208C}" type="slidenum">
              <a:rPr kumimoji="0" lang="es-ES" sz="1200" b="0" i="0" u="none" strike="noStrike" kern="1200" cap="none" spc="0" normalizeH="0" baseline="0" noProof="0" smtClean="0">
                <a:ln>
                  <a:noFill/>
                </a:ln>
                <a:solidFill>
                  <a:srgbClr val="40404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ES" sz="1200" b="0" i="0" u="none" strike="noStrike" kern="1200" cap="none" spc="0" normalizeH="0" baseline="0" noProof="0" dirty="0">
              <a:ln>
                <a:noFill/>
              </a:ln>
              <a:solidFill>
                <a:srgbClr val="404040"/>
              </a:solidFill>
              <a:effectLst/>
              <a:uLnTx/>
              <a:uFillTx/>
              <a:latin typeface="Corbel"/>
              <a:ea typeface="+mn-ea"/>
              <a:cs typeface="+mn-cs"/>
            </a:endParaRPr>
          </a:p>
        </p:txBody>
      </p:sp>
    </p:spTree>
    <p:extLst>
      <p:ext uri="{BB962C8B-B14F-4D97-AF65-F5344CB8AC3E}">
        <p14:creationId xmlns:p14="http://schemas.microsoft.com/office/powerpoint/2010/main" val="1345510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FB91549-43BF-425A-AF25-75262019208C}" type="slidenum">
              <a:rPr kumimoji="0" lang="es-ES" sz="1200" b="0" i="0" u="none" strike="noStrike" kern="1200" cap="none" spc="0" normalizeH="0" baseline="0" noProof="0" smtClean="0">
                <a:ln>
                  <a:noFill/>
                </a:ln>
                <a:solidFill>
                  <a:srgbClr val="404040"/>
                </a:solidFill>
                <a:effectLst/>
                <a:uLnTx/>
                <a:uFillTx/>
                <a:latin typeface="Corbe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dirty="0">
              <a:ln>
                <a:noFill/>
              </a:ln>
              <a:solidFill>
                <a:srgbClr val="404040"/>
              </a:solidFill>
              <a:effectLst/>
              <a:uLnTx/>
              <a:uFillTx/>
              <a:latin typeface="Corbel"/>
              <a:ea typeface="+mn-ea"/>
              <a:cs typeface="+mn-cs"/>
            </a:endParaRPr>
          </a:p>
        </p:txBody>
      </p:sp>
    </p:spTree>
    <p:extLst>
      <p:ext uri="{BB962C8B-B14F-4D97-AF65-F5344CB8AC3E}">
        <p14:creationId xmlns:p14="http://schemas.microsoft.com/office/powerpoint/2010/main" val="24978389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Ref idx="1002">
        <a:schemeClr val="bg2"/>
      </p:bgRef>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4873625" y="0"/>
            <a:ext cx="7315200" cy="6858001"/>
          </a:xfrm>
          <a:prstGeom prst="rect">
            <a:avLst/>
          </a:prstGeom>
        </p:spPr>
      </p:pic>
      <p:sp>
        <p:nvSpPr>
          <p:cNvPr id="2" name="Title 1"/>
          <p:cNvSpPr>
            <a:spLocks noGrp="1"/>
          </p:cNvSpPr>
          <p:nvPr>
            <p:ph type="ctrTitle"/>
          </p:nvPr>
        </p:nvSpPr>
        <p:spPr>
          <a:xfrm>
            <a:off x="608013" y="685801"/>
            <a:ext cx="3962400" cy="4724399"/>
          </a:xfrm>
        </p:spPr>
        <p:txBody>
          <a:bodyPr>
            <a:normAutofit/>
          </a:bodyPr>
          <a:lstStyle>
            <a:lvl1pPr>
              <a:defRPr sz="4800"/>
            </a:lvl1pPr>
          </a:lstStyle>
          <a:p>
            <a:r>
              <a:rPr lang="es-ES"/>
              <a:t>Haga clic para modificar el estilo de título del patrón</a:t>
            </a:r>
            <a:endParaRPr/>
          </a:p>
        </p:txBody>
      </p:sp>
      <p:sp>
        <p:nvSpPr>
          <p:cNvPr id="3" name="Subtitle 2"/>
          <p:cNvSpPr>
            <a:spLocks noGrp="1"/>
          </p:cNvSpPr>
          <p:nvPr>
            <p:ph type="subTitle" idx="1"/>
          </p:nvPr>
        </p:nvSpPr>
        <p:spPr>
          <a:xfrm>
            <a:off x="608013" y="5410200"/>
            <a:ext cx="3962400" cy="762000"/>
          </a:xfrm>
        </p:spPr>
        <p:txBody>
          <a:bodyPr>
            <a:normAutofit/>
          </a:bodyPr>
          <a:lstStyle>
            <a:lvl1pPr marL="0" indent="0" algn="l">
              <a:spcBef>
                <a:spcPts val="0"/>
              </a:spcBef>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a:p>
        </p:txBody>
      </p:sp>
      <p:sp>
        <p:nvSpPr>
          <p:cNvPr id="8" name="Date Placeholder 7"/>
          <p:cNvSpPr>
            <a:spLocks noGrp="1"/>
          </p:cNvSpPr>
          <p:nvPr>
            <p:ph type="dt" sz="half" idx="10"/>
          </p:nvPr>
        </p:nvSpPr>
        <p:spPr/>
        <p:txBody>
          <a:bodyPr/>
          <a:lstStyle/>
          <a:p>
            <a:fld id="{81C93FC7-9D1A-468B-98DB-D1E8D74418D9}" type="datetimeFigureOut">
              <a:rPr lang="es-CR"/>
              <a:pPr/>
              <a:t>8/2/2018</a:t>
            </a:fld>
            <a:endParaRPr/>
          </a:p>
        </p:txBody>
      </p:sp>
      <p:sp>
        <p:nvSpPr>
          <p:cNvPr id="9" name="Footer Placeholder 8"/>
          <p:cNvSpPr>
            <a:spLocks noGrp="1"/>
          </p:cNvSpPr>
          <p:nvPr>
            <p:ph type="ftr" sz="quarter" idx="11"/>
          </p:nvPr>
        </p:nvSpPr>
        <p:spPr/>
        <p:txBody>
          <a:bodyPr/>
          <a:lstStyle/>
          <a:p>
            <a:endParaRPr/>
          </a:p>
        </p:txBody>
      </p:sp>
      <p:sp>
        <p:nvSpPr>
          <p:cNvPr id="10" name="Slide Number Placeholder 9"/>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7348395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81C93FC7-9D1A-468B-98DB-D1E8D74418D9}" type="datetimeFigureOut">
              <a:rPr lang="es-CR"/>
              <a:pPr/>
              <a:t>8/2/2018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176294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285412" y="685800"/>
            <a:ext cx="1295401" cy="5486400"/>
          </a:xfrm>
        </p:spPr>
        <p:txBody>
          <a:bodyPr vert="eaVert"/>
          <a:lstStyle/>
          <a:p>
            <a:r>
              <a:rPr lang="es-ES"/>
              <a:t>Haga clic para modificar el estilo de título del patrón</a:t>
            </a:r>
            <a:endParaRPr/>
          </a:p>
        </p:txBody>
      </p:sp>
      <p:sp>
        <p:nvSpPr>
          <p:cNvPr id="3" name="Vertical Text Placeholder 2"/>
          <p:cNvSpPr>
            <a:spLocks noGrp="1"/>
          </p:cNvSpPr>
          <p:nvPr>
            <p:ph type="body" orient="vert" idx="1"/>
          </p:nvPr>
        </p:nvSpPr>
        <p:spPr>
          <a:xfrm>
            <a:off x="608012" y="685800"/>
            <a:ext cx="9474253" cy="5486400"/>
          </a:xfrm>
        </p:spPr>
        <p:txBody>
          <a:bodyPr vert="eaVert"/>
          <a:lstStyle>
            <a:lvl5pPr>
              <a:defRPr/>
            </a:lvl5pPr>
            <a:lvl6pPr>
              <a:defRPr/>
            </a:lvl6pPr>
            <a:lvl7pPr>
              <a:defRPr/>
            </a:lvl7pPr>
            <a:lvl8pPr>
              <a:defRPr baseline="0"/>
            </a:lvl8pPr>
            <a:lvl9pPr>
              <a:defRPr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81C93FC7-9D1A-468B-98DB-D1E8D74418D9}" type="datetimeFigureOut">
              <a:rPr lang="es-CR"/>
              <a:pPr/>
              <a:t>8/2/2018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850052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10"/>
          </p:nvPr>
        </p:nvSpPr>
        <p:spPr/>
        <p:txBody>
          <a:bodyPr/>
          <a:lstStyle/>
          <a:p>
            <a:fld id="{81C93FC7-9D1A-468B-98DB-D1E8D74418D9}" type="datetimeFigureOut">
              <a:rPr lang="es-CR"/>
              <a:pPr/>
              <a:t>8/2/2018</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1378625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8013" y="2590800"/>
            <a:ext cx="8229599" cy="2819400"/>
          </a:xfrm>
        </p:spPr>
        <p:txBody>
          <a:bodyPr anchor="b">
            <a:normAutofit/>
          </a:bodyPr>
          <a:lstStyle>
            <a:lvl1pPr algn="l">
              <a:defRPr sz="4800" b="0" cap="none" baseline="0"/>
            </a:lvl1pPr>
          </a:lstStyle>
          <a:p>
            <a:r>
              <a:rPr lang="es-ES"/>
              <a:t>Haga clic para modificar el estilo de título del patrón</a:t>
            </a:r>
            <a:endParaRPr/>
          </a:p>
        </p:txBody>
      </p:sp>
      <p:sp>
        <p:nvSpPr>
          <p:cNvPr id="3" name="Text Placeholder 2"/>
          <p:cNvSpPr>
            <a:spLocks noGrp="1"/>
          </p:cNvSpPr>
          <p:nvPr>
            <p:ph type="body" idx="1"/>
          </p:nvPr>
        </p:nvSpPr>
        <p:spPr>
          <a:xfrm>
            <a:off x="606425" y="5410200"/>
            <a:ext cx="8231187" cy="762000"/>
          </a:xfrm>
        </p:spPr>
        <p:txBody>
          <a:bodyPr anchor="t">
            <a:norm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7" name="Date Placeholder 6"/>
          <p:cNvSpPr>
            <a:spLocks noGrp="1"/>
          </p:cNvSpPr>
          <p:nvPr>
            <p:ph type="dt" sz="half" idx="10"/>
          </p:nvPr>
        </p:nvSpPr>
        <p:spPr/>
        <p:txBody>
          <a:bodyPr/>
          <a:lstStyle/>
          <a:p>
            <a:fld id="{81C93FC7-9D1A-468B-98DB-D1E8D74418D9}" type="datetimeFigureOut">
              <a:rPr lang="es-CR"/>
              <a:pPr/>
              <a:t>8/2/2018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22511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Content Placeholder 2"/>
          <p:cNvSpPr>
            <a:spLocks noGrp="1"/>
          </p:cNvSpPr>
          <p:nvPr>
            <p:ph sz="half" idx="1"/>
          </p:nvPr>
        </p:nvSpPr>
        <p:spPr>
          <a:xfrm>
            <a:off x="1293813" y="685800"/>
            <a:ext cx="5029200"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Content Placeholder 3"/>
          <p:cNvSpPr>
            <a:spLocks noGrp="1"/>
          </p:cNvSpPr>
          <p:nvPr>
            <p:ph sz="half" idx="2"/>
          </p:nvPr>
        </p:nvSpPr>
        <p:spPr>
          <a:xfrm>
            <a:off x="6551614" y="685800"/>
            <a:ext cx="5029199"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Date Placeholder 4"/>
          <p:cNvSpPr>
            <a:spLocks noGrp="1"/>
          </p:cNvSpPr>
          <p:nvPr>
            <p:ph type="dt" sz="half" idx="10"/>
          </p:nvPr>
        </p:nvSpPr>
        <p:spPr/>
        <p:txBody>
          <a:bodyPr/>
          <a:lstStyle/>
          <a:p>
            <a:fld id="{81C93FC7-9D1A-468B-98DB-D1E8D74418D9}" type="datetimeFigureOut">
              <a:rPr lang="es-CR"/>
              <a:pPr/>
              <a:t>8/2/2018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8970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09441" y="5105400"/>
            <a:ext cx="10971372" cy="1066800"/>
          </a:xfrm>
        </p:spPr>
        <p:txBody>
          <a:bodyPr/>
          <a:lstStyle>
            <a:lvl1pPr>
              <a:defRPr/>
            </a:lvl1pPr>
          </a:lstStyle>
          <a:p>
            <a:r>
              <a:rPr lang="es-ES"/>
              <a:t>Haga clic para modificar el estilo de título del patrón</a:t>
            </a:r>
            <a:endParaRPr/>
          </a:p>
        </p:txBody>
      </p:sp>
      <p:sp>
        <p:nvSpPr>
          <p:cNvPr id="3" name="Text Placeholder 2"/>
          <p:cNvSpPr>
            <a:spLocks noGrp="1"/>
          </p:cNvSpPr>
          <p:nvPr>
            <p:ph type="body" idx="1"/>
          </p:nvPr>
        </p:nvSpPr>
        <p:spPr>
          <a:xfrm>
            <a:off x="1293664"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1293664"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5" name="Text Placeholder 4"/>
          <p:cNvSpPr>
            <a:spLocks noGrp="1"/>
          </p:cNvSpPr>
          <p:nvPr>
            <p:ph type="body" sz="quarter" idx="3"/>
          </p:nvPr>
        </p:nvSpPr>
        <p:spPr>
          <a:xfrm>
            <a:off x="6551613" y="685800"/>
            <a:ext cx="5029200" cy="990600"/>
          </a:xfrm>
        </p:spPr>
        <p:txBody>
          <a:bodyPr anchor="ctr">
            <a:normAutofit/>
          </a:bodyPr>
          <a:lstStyle>
            <a:lvl1pPr marL="0" indent="0">
              <a:spcBef>
                <a:spcPts val="0"/>
              </a:spcBef>
              <a:buNone/>
              <a:defRPr sz="3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550025" y="1676400"/>
            <a:ext cx="502920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7" name="Date Placeholder 6"/>
          <p:cNvSpPr>
            <a:spLocks noGrp="1"/>
          </p:cNvSpPr>
          <p:nvPr>
            <p:ph type="dt" sz="half" idx="10"/>
          </p:nvPr>
        </p:nvSpPr>
        <p:spPr/>
        <p:txBody>
          <a:bodyPr/>
          <a:lstStyle/>
          <a:p>
            <a:fld id="{81C93FC7-9D1A-468B-98DB-D1E8D74418D9}" type="datetimeFigureOut">
              <a:rPr lang="es-CR"/>
              <a:pPr/>
              <a:t>8/2/2018</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5130968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a:p>
        </p:txBody>
      </p:sp>
      <p:sp>
        <p:nvSpPr>
          <p:cNvPr id="3" name="Date Placeholder 2"/>
          <p:cNvSpPr>
            <a:spLocks noGrp="1"/>
          </p:cNvSpPr>
          <p:nvPr>
            <p:ph type="dt" sz="half" idx="10"/>
          </p:nvPr>
        </p:nvSpPr>
        <p:spPr/>
        <p:txBody>
          <a:bodyPr/>
          <a:lstStyle/>
          <a:p>
            <a:fld id="{81C93FC7-9D1A-468B-98DB-D1E8D74418D9}" type="datetimeFigureOut">
              <a:rPr lang="es-CR"/>
              <a:pPr/>
              <a:t>8/2/2018</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13442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1C93FC7-9D1A-468B-98DB-D1E8D74418D9}" type="datetimeFigureOut">
              <a:rPr lang="es-CR"/>
              <a:pPr/>
              <a:t>8/2/2018</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1910311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Autofit/>
          </a:bodyPr>
          <a:lstStyle>
            <a:lvl1pPr algn="l">
              <a:defRPr sz="3600" b="0"/>
            </a:lvl1pPr>
          </a:lstStyle>
          <a:p>
            <a:r>
              <a:rPr lang="es-ES"/>
              <a:t>Haga clic para modificar el estilo de título del patrón</a:t>
            </a:r>
            <a:endParaRPr/>
          </a:p>
        </p:txBody>
      </p:sp>
      <p:sp>
        <p:nvSpPr>
          <p:cNvPr id="3" name="Content Placeholder 2"/>
          <p:cNvSpPr>
            <a:spLocks noGrp="1"/>
          </p:cNvSpPr>
          <p:nvPr>
            <p:ph idx="1"/>
          </p:nvPr>
        </p:nvSpPr>
        <p:spPr>
          <a:xfrm>
            <a:off x="4875212" y="685800"/>
            <a:ext cx="6704171" cy="5486400"/>
          </a:xfrm>
        </p:spPr>
        <p:txBody>
          <a:bodyPr>
            <a:normAutofit/>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1C93FC7-9D1A-468B-98DB-D1E8D74418D9}" type="datetimeFigureOut">
              <a:rPr lang="es-CR"/>
              <a:pPr/>
              <a:t>8/2/2018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2234726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08014" y="685800"/>
            <a:ext cx="3962400" cy="4724400"/>
          </a:xfrm>
        </p:spPr>
        <p:txBody>
          <a:bodyPr anchor="b">
            <a:normAutofit/>
          </a:bodyPr>
          <a:lstStyle>
            <a:lvl1pPr algn="l">
              <a:defRPr sz="3600" b="0"/>
            </a:lvl1pPr>
          </a:lstStyle>
          <a:p>
            <a:r>
              <a:rPr lang="es-ES"/>
              <a:t>Haga clic para modificar el estilo de título del patrón</a:t>
            </a:r>
            <a:endParaRPr/>
          </a:p>
        </p:txBody>
      </p:sp>
      <p:sp>
        <p:nvSpPr>
          <p:cNvPr id="3" name="Picture Placeholder 2"/>
          <p:cNvSpPr>
            <a:spLocks noGrp="1"/>
          </p:cNvSpPr>
          <p:nvPr>
            <p:ph type="pic" idx="1"/>
          </p:nvPr>
        </p:nvSpPr>
        <p:spPr>
          <a:xfrm>
            <a:off x="4875213" y="685800"/>
            <a:ext cx="6705600" cy="5486400"/>
          </a:xfrm>
          <a:ln w="63500">
            <a:solidFill>
              <a:schemeClr val="bg1"/>
            </a:solidFill>
            <a:miter lim="800000"/>
          </a:ln>
        </p:spPr>
        <p:txBody>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a:p>
        </p:txBody>
      </p:sp>
      <p:sp>
        <p:nvSpPr>
          <p:cNvPr id="4" name="Text Placeholder 3"/>
          <p:cNvSpPr>
            <a:spLocks noGrp="1"/>
          </p:cNvSpPr>
          <p:nvPr>
            <p:ph type="body" sz="half" idx="2"/>
          </p:nvPr>
        </p:nvSpPr>
        <p:spPr>
          <a:xfrm>
            <a:off x="608013" y="5410200"/>
            <a:ext cx="3962400" cy="762000"/>
          </a:xfrm>
        </p:spPr>
        <p:txBody>
          <a:bodyPr>
            <a:normAutofit/>
          </a:bodyPr>
          <a:lstStyle>
            <a:lvl1pPr marL="0" indent="0">
              <a:spcBef>
                <a:spcPts val="0"/>
              </a:spcBef>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81C93FC7-9D1A-468B-98DB-D1E8D74418D9}" type="datetimeFigureOut">
              <a:rPr lang="es-CR"/>
              <a:pPr/>
              <a:t>8/2/2018</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A3F31473-23EB-4724-8B59-FE6D21D89FA4}" type="slidenum">
              <a:rPr/>
              <a:pPr/>
              <a:t>‹#›</a:t>
            </a:fld>
            <a:endParaRPr/>
          </a:p>
        </p:txBody>
      </p:sp>
    </p:spTree>
    <p:extLst>
      <p:ext uri="{BB962C8B-B14F-4D97-AF65-F5344CB8AC3E}">
        <p14:creationId xmlns:p14="http://schemas.microsoft.com/office/powerpoint/2010/main" val="3352041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5105400"/>
            <a:ext cx="10971372" cy="1066800"/>
          </a:xfrm>
          <a:prstGeom prst="rect">
            <a:avLst/>
          </a:prstGeom>
        </p:spPr>
        <p:txBody>
          <a:bodyPr vert="horz" lIns="91440" tIns="45720" rIns="91440" bIns="45720" rtlCol="0" anchor="b">
            <a:normAutofit/>
          </a:bodyPr>
          <a:lstStyle/>
          <a:p>
            <a:r>
              <a:rPr lang="es-ES"/>
              <a:t>Haga clic para modificar el estilo de título del patrón</a:t>
            </a:r>
            <a:endParaRPr/>
          </a:p>
        </p:txBody>
      </p:sp>
      <p:sp>
        <p:nvSpPr>
          <p:cNvPr id="3" name="Text Placeholder 2"/>
          <p:cNvSpPr>
            <a:spLocks noGrp="1"/>
          </p:cNvSpPr>
          <p:nvPr>
            <p:ph type="body" idx="1"/>
          </p:nvPr>
        </p:nvSpPr>
        <p:spPr>
          <a:xfrm>
            <a:off x="1293813" y="685800"/>
            <a:ext cx="10287000" cy="4190999"/>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a:p>
        </p:txBody>
      </p:sp>
      <p:sp>
        <p:nvSpPr>
          <p:cNvPr id="4" name="Date Placeholder 3"/>
          <p:cNvSpPr>
            <a:spLocks noGrp="1"/>
          </p:cNvSpPr>
          <p:nvPr>
            <p:ph type="dt" sz="half" idx="2"/>
          </p:nvPr>
        </p:nvSpPr>
        <p:spPr>
          <a:xfrm>
            <a:off x="609441" y="6356351"/>
            <a:ext cx="2844059" cy="365125"/>
          </a:xfrm>
          <a:prstGeom prst="rect">
            <a:avLst/>
          </a:prstGeom>
        </p:spPr>
        <p:txBody>
          <a:bodyPr vert="horz" lIns="91440" tIns="45720" rIns="91440" bIns="45720" rtlCol="0" anchor="ctr"/>
          <a:lstStyle>
            <a:lvl1pPr algn="l">
              <a:defRPr sz="1200">
                <a:solidFill>
                  <a:srgbClr val="8C8C8C"/>
                </a:solidFill>
              </a:defRPr>
            </a:lvl1pPr>
          </a:lstStyle>
          <a:p>
            <a:fld id="{81C93FC7-9D1A-468B-98DB-D1E8D74418D9}" type="datetimeFigureOut">
              <a:rPr lang="es-CR"/>
              <a:pPr/>
              <a:t>8/2/2018</a:t>
            </a:fld>
            <a:endParaRPr/>
          </a:p>
        </p:txBody>
      </p:sp>
      <p:sp>
        <p:nvSpPr>
          <p:cNvPr id="5" name="Footer Placeholder 4"/>
          <p:cNvSpPr>
            <a:spLocks noGrp="1"/>
          </p:cNvSpPr>
          <p:nvPr>
            <p:ph type="ftr" sz="quarter" idx="3"/>
          </p:nvPr>
        </p:nvSpPr>
        <p:spPr>
          <a:xfrm>
            <a:off x="4164515" y="6356351"/>
            <a:ext cx="3859795" cy="365125"/>
          </a:xfrm>
          <a:prstGeom prst="rect">
            <a:avLst/>
          </a:prstGeom>
        </p:spPr>
        <p:txBody>
          <a:bodyPr vert="horz" lIns="91440" tIns="45720" rIns="91440" bIns="45720" rtlCol="0" anchor="ctr"/>
          <a:lstStyle>
            <a:lvl1pPr algn="ctr">
              <a:defRPr sz="1200">
                <a:solidFill>
                  <a:srgbClr val="8C8C8C"/>
                </a:solidFill>
              </a:defRPr>
            </a:lvl1pPr>
          </a:lstStyle>
          <a:p>
            <a:endParaRPr/>
          </a:p>
        </p:txBody>
      </p:sp>
      <p:sp>
        <p:nvSpPr>
          <p:cNvPr id="6" name="Slide Number Placeholder 5"/>
          <p:cNvSpPr>
            <a:spLocks noGrp="1"/>
          </p:cNvSpPr>
          <p:nvPr>
            <p:ph type="sldNum" sz="quarter" idx="4"/>
          </p:nvPr>
        </p:nvSpPr>
        <p:spPr>
          <a:xfrm>
            <a:off x="8735325" y="6356351"/>
            <a:ext cx="2844059" cy="365125"/>
          </a:xfrm>
          <a:prstGeom prst="rect">
            <a:avLst/>
          </a:prstGeom>
        </p:spPr>
        <p:txBody>
          <a:bodyPr vert="horz" lIns="91440" tIns="45720" rIns="91440" bIns="45720" rtlCol="0" anchor="ctr"/>
          <a:lstStyle>
            <a:lvl1pPr algn="r">
              <a:defRPr sz="1200">
                <a:solidFill>
                  <a:srgbClr val="8C8C8C"/>
                </a:solidFill>
              </a:defRPr>
            </a:lvl1pPr>
          </a:lstStyle>
          <a:p>
            <a:fld id="{A3F31473-23EB-4724-8B59-FE6D21D89FA4}" type="slidenum">
              <a:rPr/>
              <a:pPr/>
              <a:t>‹#›</a:t>
            </a:fld>
            <a:endParaRPr/>
          </a:p>
        </p:txBody>
      </p:sp>
    </p:spTree>
    <p:extLst>
      <p:ext uri="{BB962C8B-B14F-4D97-AF65-F5344CB8AC3E}">
        <p14:creationId xmlns:p14="http://schemas.microsoft.com/office/powerpoint/2010/main" val="3449289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tx1"/>
        </a:buClr>
        <a:buSzPct val="80000"/>
        <a:buFont typeface="Arial" pitchFamily="34" charset="0"/>
        <a:buChar char="•"/>
        <a:defRPr sz="2800" kern="1200">
          <a:solidFill>
            <a:schemeClr val="tx1"/>
          </a:solidFill>
          <a:latin typeface="+mn-lt"/>
          <a:ea typeface="+mn-ea"/>
          <a:cs typeface="+mn-cs"/>
        </a:defRPr>
      </a:lvl1pPr>
      <a:lvl2pPr marL="615950" indent="-285750" algn="l" defTabSz="914400" rtl="0" eaLnBrk="1" latinLnBrk="0" hangingPunct="1">
        <a:lnSpc>
          <a:spcPct val="90000"/>
        </a:lnSpc>
        <a:spcBef>
          <a:spcPts val="600"/>
        </a:spcBef>
        <a:buSzPct val="80000"/>
        <a:buFont typeface="Corbel" pitchFamily="34" charset="0"/>
        <a:buChar char="–"/>
        <a:defRPr sz="2400" kern="1200">
          <a:solidFill>
            <a:schemeClr val="tx1"/>
          </a:solidFill>
          <a:latin typeface="+mn-lt"/>
          <a:ea typeface="+mn-ea"/>
          <a:cs typeface="+mn-cs"/>
        </a:defRPr>
      </a:lvl2pPr>
      <a:lvl3pPr marL="996696" indent="-228600" algn="l" defTabSz="914400" rtl="0" eaLnBrk="1" latinLnBrk="0" hangingPunct="1">
        <a:lnSpc>
          <a:spcPct val="90000"/>
        </a:lnSpc>
        <a:spcBef>
          <a:spcPts val="600"/>
        </a:spcBef>
        <a:buClr>
          <a:schemeClr val="tx1"/>
        </a:buClr>
        <a:buSzPct val="80000"/>
        <a:buFont typeface="Arial" pitchFamily="34" charset="0"/>
        <a:buChar char="•"/>
        <a:defRPr sz="2000" kern="1200">
          <a:solidFill>
            <a:schemeClr val="tx1"/>
          </a:solidFill>
          <a:latin typeface="+mn-lt"/>
          <a:ea typeface="+mn-ea"/>
          <a:cs typeface="+mn-cs"/>
        </a:defRPr>
      </a:lvl3pPr>
      <a:lvl4pPr marL="1380744" indent="-283464" algn="l" defTabSz="914400" rtl="0" eaLnBrk="1" latinLnBrk="0" hangingPunct="1">
        <a:lnSpc>
          <a:spcPct val="90000"/>
        </a:lnSpc>
        <a:spcBef>
          <a:spcPts val="600"/>
        </a:spcBef>
        <a:buFont typeface="Corbel" pitchFamily="34" charset="0"/>
        <a:buChar char="–"/>
        <a:defRPr sz="1800" kern="1200">
          <a:solidFill>
            <a:schemeClr val="tx1"/>
          </a:solidFill>
          <a:latin typeface="+mn-lt"/>
          <a:ea typeface="+mn-ea"/>
          <a:cs typeface="+mn-cs"/>
        </a:defRPr>
      </a:lvl4pPr>
      <a:lvl5pPr marL="1764792" indent="-228600" algn="l" defTabSz="914400" rtl="0" eaLnBrk="1" latinLnBrk="0" hangingPunct="1">
        <a:lnSpc>
          <a:spcPct val="90000"/>
        </a:lnSpc>
        <a:spcBef>
          <a:spcPts val="600"/>
        </a:spcBef>
        <a:buClr>
          <a:schemeClr val="tx1"/>
        </a:buClr>
        <a:buSzPct val="80000"/>
        <a:buFont typeface="Arial" pitchFamily="34" charset="0"/>
        <a:buChar char="•"/>
        <a:defRPr sz="1800" kern="1200">
          <a:solidFill>
            <a:schemeClr val="tx1"/>
          </a:solidFill>
          <a:latin typeface="+mn-lt"/>
          <a:ea typeface="+mn-ea"/>
          <a:cs typeface="+mn-cs"/>
        </a:defRPr>
      </a:lvl5pPr>
      <a:lvl6pPr marL="2148840"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6pPr>
      <a:lvl7pPr marL="2532888" indent="-228600" algn="l" defTabSz="914400" rtl="0" eaLnBrk="1" latinLnBrk="0" hangingPunct="1">
        <a:lnSpc>
          <a:spcPct val="90000"/>
        </a:lnSpc>
        <a:spcBef>
          <a:spcPts val="600"/>
        </a:spcBef>
        <a:buSzPct val="80000"/>
        <a:buFont typeface="Arial" pitchFamily="34" charset="0"/>
        <a:buChar char="•"/>
        <a:defRPr sz="1800" kern="1200" baseline="0">
          <a:solidFill>
            <a:schemeClr val="tx1"/>
          </a:solidFill>
          <a:latin typeface="+mn-lt"/>
          <a:ea typeface="+mn-ea"/>
          <a:cs typeface="+mn-cs"/>
        </a:defRPr>
      </a:lvl7pPr>
      <a:lvl8pPr marL="2916936" indent="-283464" algn="l" defTabSz="914400" rtl="0" eaLnBrk="1" latinLnBrk="0" hangingPunct="1">
        <a:lnSpc>
          <a:spcPct val="90000"/>
        </a:lnSpc>
        <a:spcBef>
          <a:spcPts val="600"/>
        </a:spcBef>
        <a:buFont typeface="Corbel" pitchFamily="34" charset="0"/>
        <a:buChar char="–"/>
        <a:defRPr sz="1800" kern="1200" baseline="0">
          <a:solidFill>
            <a:schemeClr val="tx1"/>
          </a:solidFill>
          <a:latin typeface="+mn-lt"/>
          <a:ea typeface="+mn-ea"/>
          <a:cs typeface="+mn-cs"/>
        </a:defRPr>
      </a:lvl8pPr>
      <a:lvl9pPr marL="3300984" indent="-228600" algn="l" defTabSz="914400" rtl="0" eaLnBrk="1" latinLnBrk="0" hangingPunct="1">
        <a:lnSpc>
          <a:spcPct val="90000"/>
        </a:lnSpc>
        <a:spcBef>
          <a:spcPts val="600"/>
        </a:spcBef>
        <a:buSzPct val="80000"/>
        <a:buFont typeface="Arial" pitchFamily="34" charset="0"/>
        <a:buChar char="•"/>
        <a:defRPr sz="18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1.emf"/><Relationship Id="rId1" Type="http://schemas.openxmlformats.org/officeDocument/2006/relationships/slideLayout" Target="../slideLayouts/slideLayout6.xml"/><Relationship Id="rId5" Type="http://schemas.openxmlformats.org/officeDocument/2006/relationships/image" Target="../media/image24.emf"/><Relationship Id="rId4" Type="http://schemas.openxmlformats.org/officeDocument/2006/relationships/image" Target="../media/image23.emf"/></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25.emf"/><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image" Target="../media/image11.jpeg"/><Relationship Id="rId9"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3" Type="http://schemas.openxmlformats.org/officeDocument/2006/relationships/image" Target="../media/image7.png"/><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 Id="rId1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1086916" y="6165304"/>
            <a:ext cx="3578153" cy="2038480"/>
          </a:xfrm>
          <a:prstGeom prst="rect">
            <a:avLst/>
          </a:prstGeom>
        </p:spPr>
        <p:txBody>
          <a:bodyPr vert="horz" lIns="91440" tIns="45720" rIns="91440" bIns="45720" rtlCol="0" anchor="b">
            <a:noAutofit/>
          </a:bodyPr>
          <a:lstStyle>
            <a:lvl1pPr algn="l" defTabSz="914400" rtl="0" eaLnBrk="1" latinLnBrk="0" hangingPunct="1">
              <a:lnSpc>
                <a:spcPct val="80000"/>
              </a:lnSpc>
              <a:spcBef>
                <a:spcPct val="0"/>
              </a:spcBef>
              <a:buNone/>
              <a:defRPr sz="3600" kern="1200">
                <a:solidFill>
                  <a:schemeClr val="accent1"/>
                </a:solidFill>
                <a:latin typeface="+mj-lt"/>
                <a:ea typeface="+mj-ea"/>
                <a:cs typeface="+mj-cs"/>
              </a:defRPr>
            </a:lvl1pPr>
          </a:lstStyle>
          <a:p>
            <a:pPr marL="0" marR="0" lvl="0" indent="0" algn="ctr" defTabSz="914400" rtl="0" eaLnBrk="1" fontAlgn="auto" latinLnBrk="0" hangingPunct="1">
              <a:lnSpc>
                <a:spcPct val="80000"/>
              </a:lnSpc>
              <a:spcBef>
                <a:spcPct val="0"/>
              </a:spcBef>
              <a:spcAft>
                <a:spcPts val="0"/>
              </a:spcAft>
              <a:buClrTx/>
              <a:buSzTx/>
              <a:buFontTx/>
              <a:buNone/>
              <a:tabLst/>
              <a:defRPr/>
            </a:pPr>
            <a:endParaRPr kumimoji="0" lang="es-CR" sz="3600" b="1" i="1" u="none" strike="noStrike" kern="1200" cap="none" spc="0" normalizeH="0" baseline="0" noProof="0" dirty="0">
              <a:ln>
                <a:noFill/>
              </a:ln>
              <a:solidFill>
                <a:srgbClr val="002060"/>
              </a:solidFill>
              <a:effectLst/>
              <a:uLnTx/>
              <a:uFillTx/>
              <a:latin typeface="Calibri" panose="020F0502020204030204" pitchFamily="34" charset="0"/>
              <a:ea typeface="+mj-ea"/>
              <a:cs typeface="Calibri" panose="020F0502020204030204" pitchFamily="34" charset="0"/>
            </a:endParaRPr>
          </a:p>
        </p:txBody>
      </p:sp>
      <p:sp>
        <p:nvSpPr>
          <p:cNvPr id="14" name="Rectángulo 13"/>
          <p:cNvSpPr/>
          <p:nvPr/>
        </p:nvSpPr>
        <p:spPr>
          <a:xfrm>
            <a:off x="0" y="0"/>
            <a:ext cx="31166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2800" b="1" i="1"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pic>
        <p:nvPicPr>
          <p:cNvPr id="20" name="10 Imagen" descr="Resultado de imagen para dirección sectorial de energía minae"/>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8013" y="3090872"/>
            <a:ext cx="2360626" cy="1677974"/>
          </a:xfrm>
          <a:prstGeom prst="rect">
            <a:avLst/>
          </a:prstGeom>
          <a:noFill/>
          <a:ln>
            <a:noFill/>
          </a:ln>
        </p:spPr>
      </p:pic>
      <p:pic>
        <p:nvPicPr>
          <p:cNvPr id="10" name="Imagen 9"/>
          <p:cNvPicPr>
            <a:picLocks noChangeAspect="1"/>
          </p:cNvPicPr>
          <p:nvPr/>
        </p:nvPicPr>
        <p:blipFill>
          <a:blip r:embed="rId4"/>
          <a:stretch>
            <a:fillRect/>
          </a:stretch>
        </p:blipFill>
        <p:spPr>
          <a:xfrm>
            <a:off x="8527006" y="5517232"/>
            <a:ext cx="3135078" cy="1004595"/>
          </a:xfrm>
          <a:prstGeom prst="rect">
            <a:avLst/>
          </a:prstGeom>
        </p:spPr>
      </p:pic>
      <p:sp>
        <p:nvSpPr>
          <p:cNvPr id="11" name="Rectángulo redondeado 12">
            <a:extLst>
              <a:ext uri="{FF2B5EF4-FFF2-40B4-BE49-F238E27FC236}">
                <a16:creationId xmlns:a16="http://schemas.microsoft.com/office/drawing/2014/main" id="{3024AB34-7F75-4ED9-B17E-4083A8397E17}"/>
              </a:ext>
            </a:extLst>
          </p:cNvPr>
          <p:cNvSpPr/>
          <p:nvPr/>
        </p:nvSpPr>
        <p:spPr>
          <a:xfrm>
            <a:off x="4222205" y="2629566"/>
            <a:ext cx="6870616" cy="2536122"/>
          </a:xfrm>
          <a:prstGeom prst="round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R" sz="3600" b="1" i="1" u="none" strike="noStrike" kern="1200" cap="none" spc="0" normalizeH="0" baseline="0" noProof="0" dirty="0">
                <a:ln>
                  <a:noFill/>
                </a:ln>
                <a:solidFill>
                  <a:srgbClr val="002060"/>
                </a:solidFill>
                <a:effectLst/>
                <a:uLnTx/>
                <a:uFillTx/>
                <a:latin typeface="Calibri" pitchFamily="34" charset="0"/>
                <a:ea typeface="+mn-ea"/>
                <a:cs typeface="+mn-cs"/>
              </a:rPr>
              <a:t>Aportando al desarrollo, gestión y escalamiento de la aplicación de las energías renovables en el país</a:t>
            </a:r>
          </a:p>
        </p:txBody>
      </p:sp>
      <p:pic>
        <p:nvPicPr>
          <p:cNvPr id="2" name="Imagen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3830" y="5229199"/>
            <a:ext cx="1908991" cy="1138389"/>
          </a:xfrm>
          <a:prstGeom prst="rect">
            <a:avLst/>
          </a:prstGeom>
        </p:spPr>
      </p:pic>
      <p:sp>
        <p:nvSpPr>
          <p:cNvPr id="17" name="Rectángulo redondeado 16"/>
          <p:cNvSpPr/>
          <p:nvPr/>
        </p:nvSpPr>
        <p:spPr>
          <a:xfrm>
            <a:off x="621804" y="354491"/>
            <a:ext cx="11040280" cy="1706833"/>
          </a:xfrm>
          <a:prstGeom prst="roundRect">
            <a:avLst/>
          </a:prstGeom>
          <a:solidFill>
            <a:schemeClr val="bg1"/>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R" sz="40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Hojas de Ruta Tecnológicas (HRT) de energía renovable  para aplicaciones de calentamiento en Costa Rica</a:t>
            </a:r>
          </a:p>
        </p:txBody>
      </p:sp>
    </p:spTree>
    <p:extLst>
      <p:ext uri="{BB962C8B-B14F-4D97-AF65-F5344CB8AC3E}">
        <p14:creationId xmlns:p14="http://schemas.microsoft.com/office/powerpoint/2010/main" val="3479275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12"/>
          <p:cNvSpPr/>
          <p:nvPr/>
        </p:nvSpPr>
        <p:spPr>
          <a:xfrm>
            <a:off x="189756" y="404664"/>
            <a:ext cx="11881320" cy="1309139"/>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4000" b="1" i="1" dirty="0">
                <a:solidFill>
                  <a:srgbClr val="273A59"/>
                </a:solidFill>
                <a:latin typeface="Calibri" panose="020F0502020204030204" pitchFamily="34" charset="0"/>
                <a:cs typeface="Calibri" panose="020F0502020204030204" pitchFamily="34" charset="0"/>
              </a:rPr>
              <a:t>2.	HRT de tecnologías solares para calentamiento de agua, calefacción y refrigeración de ambientes en Costa Rica al 2030</a:t>
            </a:r>
          </a:p>
        </p:txBody>
      </p:sp>
      <p:pic>
        <p:nvPicPr>
          <p:cNvPr id="7" name="5 Imagen">
            <a:extLst>
              <a:ext uri="{FF2B5EF4-FFF2-40B4-BE49-F238E27FC236}">
                <a16:creationId xmlns:a16="http://schemas.microsoft.com/office/drawing/2014/main" id="{2ACA7393-BA2E-4AC7-A49B-07B61E72C1D7}"/>
              </a:ext>
            </a:extLst>
          </p:cNvPr>
          <p:cNvPicPr/>
          <p:nvPr/>
        </p:nvPicPr>
        <p:blipFill>
          <a:blip r:embed="rId2"/>
          <a:srcRect l="38578" t="21557" r="16286" b="34531"/>
          <a:stretch>
            <a:fillRect/>
          </a:stretch>
        </p:blipFill>
        <p:spPr bwMode="auto">
          <a:xfrm>
            <a:off x="1269876" y="2402245"/>
            <a:ext cx="2376264" cy="1495842"/>
          </a:xfrm>
          <a:prstGeom prst="rect">
            <a:avLst/>
          </a:prstGeom>
          <a:noFill/>
          <a:ln w="9525">
            <a:noFill/>
            <a:miter lim="800000"/>
            <a:headEnd/>
            <a:tailEnd/>
          </a:ln>
        </p:spPr>
      </p:pic>
      <p:pic>
        <p:nvPicPr>
          <p:cNvPr id="8" name="Picture 4" descr="http://www.swissol.net/images/residencia7.jpg">
            <a:extLst>
              <a:ext uri="{FF2B5EF4-FFF2-40B4-BE49-F238E27FC236}">
                <a16:creationId xmlns:a16="http://schemas.microsoft.com/office/drawing/2014/main" id="{360C8F37-E71D-49A7-969F-10EA160FEA78}"/>
              </a:ext>
            </a:extLst>
          </p:cNvPr>
          <p:cNvPicPr>
            <a:picLocks noChangeAspect="1" noChangeArrowheads="1"/>
          </p:cNvPicPr>
          <p:nvPr/>
        </p:nvPicPr>
        <p:blipFill>
          <a:blip r:embed="rId3"/>
          <a:srcRect/>
          <a:stretch>
            <a:fillRect/>
          </a:stretch>
        </p:blipFill>
        <p:spPr bwMode="auto">
          <a:xfrm>
            <a:off x="1116396" y="4320550"/>
            <a:ext cx="2589785" cy="1495842"/>
          </a:xfrm>
          <a:prstGeom prst="rect">
            <a:avLst/>
          </a:prstGeom>
          <a:noFill/>
        </p:spPr>
      </p:pic>
      <p:pic>
        <p:nvPicPr>
          <p:cNvPr id="9" name="7 Imagen">
            <a:extLst>
              <a:ext uri="{FF2B5EF4-FFF2-40B4-BE49-F238E27FC236}">
                <a16:creationId xmlns:a16="http://schemas.microsoft.com/office/drawing/2014/main" id="{A507C1B9-BBA8-4A8D-8F93-2211CB808D5B}"/>
              </a:ext>
            </a:extLst>
          </p:cNvPr>
          <p:cNvPicPr/>
          <p:nvPr/>
        </p:nvPicPr>
        <p:blipFill>
          <a:blip r:embed="rId4"/>
          <a:srcRect l="37235" t="20160" r="16791" b="34331"/>
          <a:stretch>
            <a:fillRect/>
          </a:stretch>
        </p:blipFill>
        <p:spPr bwMode="auto">
          <a:xfrm>
            <a:off x="4450921" y="2402245"/>
            <a:ext cx="2376264" cy="1456259"/>
          </a:xfrm>
          <a:prstGeom prst="rect">
            <a:avLst/>
          </a:prstGeom>
          <a:noFill/>
          <a:ln w="9525">
            <a:noFill/>
            <a:miter lim="800000"/>
            <a:headEnd/>
            <a:tailEnd/>
          </a:ln>
        </p:spPr>
      </p:pic>
      <p:pic>
        <p:nvPicPr>
          <p:cNvPr id="10" name="8 Imagen">
            <a:extLst>
              <a:ext uri="{FF2B5EF4-FFF2-40B4-BE49-F238E27FC236}">
                <a16:creationId xmlns:a16="http://schemas.microsoft.com/office/drawing/2014/main" id="{18767874-C5E0-4399-86FE-6B7E72D3EBE7}"/>
              </a:ext>
            </a:extLst>
          </p:cNvPr>
          <p:cNvPicPr/>
          <p:nvPr/>
        </p:nvPicPr>
        <p:blipFill>
          <a:blip r:embed="rId5"/>
          <a:srcRect l="38433" t="21158" r="16516" b="34132"/>
          <a:stretch>
            <a:fillRect/>
          </a:stretch>
        </p:blipFill>
        <p:spPr bwMode="auto">
          <a:xfrm>
            <a:off x="4462282" y="4320551"/>
            <a:ext cx="2364904" cy="1495842"/>
          </a:xfrm>
          <a:prstGeom prst="rect">
            <a:avLst/>
          </a:prstGeom>
          <a:noFill/>
          <a:ln w="9525">
            <a:noFill/>
            <a:miter lim="800000"/>
            <a:headEnd/>
            <a:tailEnd/>
          </a:ln>
        </p:spPr>
      </p:pic>
      <p:pic>
        <p:nvPicPr>
          <p:cNvPr id="2" name="Picture 1">
            <a:extLst>
              <a:ext uri="{FF2B5EF4-FFF2-40B4-BE49-F238E27FC236}">
                <a16:creationId xmlns:a16="http://schemas.microsoft.com/office/drawing/2014/main" id="{A7CB722C-E731-4B88-BA92-359ABD629BEF}"/>
              </a:ext>
            </a:extLst>
          </p:cNvPr>
          <p:cNvPicPr>
            <a:picLocks noChangeAspect="1"/>
          </p:cNvPicPr>
          <p:nvPr/>
        </p:nvPicPr>
        <p:blipFill>
          <a:blip r:embed="rId6"/>
          <a:stretch>
            <a:fillRect/>
          </a:stretch>
        </p:blipFill>
        <p:spPr>
          <a:xfrm>
            <a:off x="8758708" y="1713803"/>
            <a:ext cx="3035925" cy="4692201"/>
          </a:xfrm>
          <a:prstGeom prst="rect">
            <a:avLst/>
          </a:prstGeom>
        </p:spPr>
      </p:pic>
    </p:spTree>
    <p:extLst>
      <p:ext uri="{BB962C8B-B14F-4D97-AF65-F5344CB8AC3E}">
        <p14:creationId xmlns:p14="http://schemas.microsoft.com/office/powerpoint/2010/main" val="826100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6CEE5E2D-4ACC-42AE-9EA8-CD24841E051D}"/>
              </a:ext>
            </a:extLst>
          </p:cNvPr>
          <p:cNvPicPr>
            <a:picLocks noChangeAspect="1"/>
          </p:cNvPicPr>
          <p:nvPr/>
        </p:nvPicPr>
        <p:blipFill rotWithShape="1">
          <a:blip r:embed="rId2"/>
          <a:srcRect l="4205" t="4724" r="3589"/>
          <a:stretch/>
        </p:blipFill>
        <p:spPr>
          <a:xfrm>
            <a:off x="842376" y="104885"/>
            <a:ext cx="6704537" cy="6649558"/>
          </a:xfrm>
          <a:prstGeom prst="rect">
            <a:avLst/>
          </a:prstGeom>
        </p:spPr>
      </p:pic>
      <p:sp>
        <p:nvSpPr>
          <p:cNvPr id="2" name="Título 1">
            <a:extLst>
              <a:ext uri="{FF2B5EF4-FFF2-40B4-BE49-F238E27FC236}">
                <a16:creationId xmlns:a16="http://schemas.microsoft.com/office/drawing/2014/main" id="{8E5F037F-0B23-4B9A-AA32-1CA4DBE73F53}"/>
              </a:ext>
            </a:extLst>
          </p:cNvPr>
          <p:cNvSpPr>
            <a:spLocks noGrp="1"/>
          </p:cNvSpPr>
          <p:nvPr>
            <p:ph type="title"/>
          </p:nvPr>
        </p:nvSpPr>
        <p:spPr>
          <a:xfrm>
            <a:off x="7966620" y="1844824"/>
            <a:ext cx="3888432" cy="2232248"/>
          </a:xfrm>
        </p:spPr>
        <p:txBody>
          <a:bodyPr vert="horz" lIns="91416" tIns="45708" rIns="91416" bIns="45708" rtlCol="0" anchor="b">
            <a:norm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Impactos esperados de la HRT solar térmica al 2030</a:t>
            </a:r>
          </a:p>
        </p:txBody>
      </p:sp>
    </p:spTree>
    <p:extLst>
      <p:ext uri="{BB962C8B-B14F-4D97-AF65-F5344CB8AC3E}">
        <p14:creationId xmlns:p14="http://schemas.microsoft.com/office/powerpoint/2010/main" val="3282082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2DFEBF8-934F-4279-BD26-0F92704080DC}"/>
              </a:ext>
            </a:extLst>
          </p:cNvPr>
          <p:cNvSpPr>
            <a:spLocks noGrp="1"/>
          </p:cNvSpPr>
          <p:nvPr>
            <p:ph type="title"/>
          </p:nvPr>
        </p:nvSpPr>
        <p:spPr>
          <a:xfrm>
            <a:off x="693812" y="0"/>
            <a:ext cx="10585176" cy="660228"/>
          </a:xfrm>
        </p:spPr>
        <p:txBody>
          <a:bodyPr>
            <a:normAutofit fontScale="90000"/>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Horizonte de despliegue tecnológico HRT solar térmica</a:t>
            </a:r>
          </a:p>
        </p:txBody>
      </p:sp>
      <p:pic>
        <p:nvPicPr>
          <p:cNvPr id="3" name="Imagen 2">
            <a:extLst>
              <a:ext uri="{FF2B5EF4-FFF2-40B4-BE49-F238E27FC236}">
                <a16:creationId xmlns:a16="http://schemas.microsoft.com/office/drawing/2014/main" id="{CB55B3F8-EBF6-4B10-9BBF-F607C62D67C5}"/>
              </a:ext>
            </a:extLst>
          </p:cNvPr>
          <p:cNvPicPr>
            <a:picLocks noChangeAspect="1"/>
          </p:cNvPicPr>
          <p:nvPr/>
        </p:nvPicPr>
        <p:blipFill>
          <a:blip r:embed="rId2"/>
          <a:stretch>
            <a:fillRect/>
          </a:stretch>
        </p:blipFill>
        <p:spPr>
          <a:xfrm>
            <a:off x="155858" y="753460"/>
            <a:ext cx="5455957" cy="2760477"/>
          </a:xfrm>
          <a:prstGeom prst="rect">
            <a:avLst/>
          </a:prstGeom>
          <a:ln>
            <a:noFill/>
          </a:ln>
          <a:effectLst>
            <a:outerShdw blurRad="292100" dist="139700" dir="2700000" algn="tl" rotWithShape="0">
              <a:srgbClr val="333333">
                <a:alpha val="65000"/>
              </a:srgbClr>
            </a:outerShdw>
          </a:effectLst>
        </p:spPr>
      </p:pic>
      <p:pic>
        <p:nvPicPr>
          <p:cNvPr id="4" name="Imagen 3">
            <a:extLst>
              <a:ext uri="{FF2B5EF4-FFF2-40B4-BE49-F238E27FC236}">
                <a16:creationId xmlns:a16="http://schemas.microsoft.com/office/drawing/2014/main" id="{47A72B6D-05DD-425A-812B-CEF7B61A12C6}"/>
              </a:ext>
            </a:extLst>
          </p:cNvPr>
          <p:cNvPicPr>
            <a:picLocks noChangeAspect="1"/>
          </p:cNvPicPr>
          <p:nvPr/>
        </p:nvPicPr>
        <p:blipFill>
          <a:blip r:embed="rId3"/>
          <a:stretch>
            <a:fillRect/>
          </a:stretch>
        </p:blipFill>
        <p:spPr>
          <a:xfrm>
            <a:off x="6142347" y="856610"/>
            <a:ext cx="5272227" cy="2554178"/>
          </a:xfrm>
          <a:prstGeom prst="rect">
            <a:avLst/>
          </a:prstGeom>
          <a:ln>
            <a:noFill/>
          </a:ln>
          <a:effectLst>
            <a:outerShdw blurRad="292100" dist="139700" dir="2700000" algn="tl" rotWithShape="0">
              <a:srgbClr val="333333">
                <a:alpha val="65000"/>
              </a:srgbClr>
            </a:outerShdw>
          </a:effectLst>
        </p:spPr>
      </p:pic>
      <p:pic>
        <p:nvPicPr>
          <p:cNvPr id="5" name="Imagen 4">
            <a:extLst>
              <a:ext uri="{FF2B5EF4-FFF2-40B4-BE49-F238E27FC236}">
                <a16:creationId xmlns:a16="http://schemas.microsoft.com/office/drawing/2014/main" id="{C369A8E9-C0F8-4C07-B8DC-A9A134EE2F91}"/>
              </a:ext>
            </a:extLst>
          </p:cNvPr>
          <p:cNvPicPr>
            <a:picLocks noChangeAspect="1"/>
          </p:cNvPicPr>
          <p:nvPr/>
        </p:nvPicPr>
        <p:blipFill>
          <a:blip r:embed="rId4"/>
          <a:stretch>
            <a:fillRect/>
          </a:stretch>
        </p:blipFill>
        <p:spPr>
          <a:xfrm>
            <a:off x="155858" y="3672361"/>
            <a:ext cx="5455014" cy="2515284"/>
          </a:xfrm>
          <a:prstGeom prst="rect">
            <a:avLst/>
          </a:prstGeom>
          <a:ln>
            <a:noFill/>
          </a:ln>
          <a:effectLst>
            <a:outerShdw blurRad="292100" dist="139700" dir="2700000" algn="tl" rotWithShape="0">
              <a:srgbClr val="333333">
                <a:alpha val="65000"/>
              </a:srgbClr>
            </a:outerShdw>
          </a:effectLst>
        </p:spPr>
      </p:pic>
      <p:pic>
        <p:nvPicPr>
          <p:cNvPr id="6" name="Imagen 5">
            <a:extLst>
              <a:ext uri="{FF2B5EF4-FFF2-40B4-BE49-F238E27FC236}">
                <a16:creationId xmlns:a16="http://schemas.microsoft.com/office/drawing/2014/main" id="{30B5EC4E-BD39-4870-80D6-8CF4481E9248}"/>
              </a:ext>
            </a:extLst>
          </p:cNvPr>
          <p:cNvPicPr>
            <a:picLocks noChangeAspect="1"/>
          </p:cNvPicPr>
          <p:nvPr/>
        </p:nvPicPr>
        <p:blipFill rotWithShape="1">
          <a:blip r:embed="rId5"/>
          <a:srcRect r="4533"/>
          <a:stretch/>
        </p:blipFill>
        <p:spPr>
          <a:xfrm>
            <a:off x="5974317" y="3712465"/>
            <a:ext cx="5608288" cy="23398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8447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16EE6-59F1-4839-BB9E-557B2527B837}"/>
              </a:ext>
            </a:extLst>
          </p:cNvPr>
          <p:cNvSpPr>
            <a:spLocks noGrp="1"/>
          </p:cNvSpPr>
          <p:nvPr>
            <p:ph type="title"/>
          </p:nvPr>
        </p:nvSpPr>
        <p:spPr>
          <a:xfrm>
            <a:off x="837828" y="176560"/>
            <a:ext cx="10971372" cy="1066800"/>
          </a:xfrm>
        </p:spPr>
        <p:txBody>
          <a:bodyPr>
            <a:norm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Objetivos estratégicos HRT solar</a:t>
            </a:r>
          </a:p>
        </p:txBody>
      </p:sp>
      <p:graphicFrame>
        <p:nvGraphicFramePr>
          <p:cNvPr id="4" name="Content Placeholder 3">
            <a:extLst>
              <a:ext uri="{FF2B5EF4-FFF2-40B4-BE49-F238E27FC236}">
                <a16:creationId xmlns:a16="http://schemas.microsoft.com/office/drawing/2014/main" id="{5917D8E3-A861-4E9C-8022-87584622AAB1}"/>
              </a:ext>
            </a:extLst>
          </p:cNvPr>
          <p:cNvGraphicFramePr>
            <a:graphicFrameLocks noGrp="1"/>
          </p:cNvGraphicFramePr>
          <p:nvPr>
            <p:ph idx="1"/>
            <p:extLst>
              <p:ext uri="{D42A27DB-BD31-4B8C-83A1-F6EECF244321}">
                <p14:modId xmlns:p14="http://schemas.microsoft.com/office/powerpoint/2010/main" val="2571900804"/>
              </p:ext>
            </p:extLst>
          </p:nvPr>
        </p:nvGraphicFramePr>
        <p:xfrm>
          <a:off x="1179513" y="1773238"/>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87017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4F322-EA90-4923-9E04-A6D693F5B663}"/>
              </a:ext>
            </a:extLst>
          </p:cNvPr>
          <p:cNvSpPr>
            <a:spLocks noGrp="1"/>
          </p:cNvSpPr>
          <p:nvPr>
            <p:ph type="title"/>
          </p:nvPr>
        </p:nvSpPr>
        <p:spPr>
          <a:xfrm>
            <a:off x="1085597" y="188640"/>
            <a:ext cx="10089638" cy="627908"/>
          </a:xfrm>
        </p:spPr>
        <p:txBody>
          <a:bodyPr>
            <a:no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Acciones claves HRT solar térmica al 2020</a:t>
            </a:r>
          </a:p>
        </p:txBody>
      </p:sp>
      <p:graphicFrame>
        <p:nvGraphicFramePr>
          <p:cNvPr id="3" name="Tabla 2">
            <a:extLst>
              <a:ext uri="{FF2B5EF4-FFF2-40B4-BE49-F238E27FC236}">
                <a16:creationId xmlns:a16="http://schemas.microsoft.com/office/drawing/2014/main" id="{CF4D44B8-934A-450F-903B-C6CAAF6C8F94}"/>
              </a:ext>
            </a:extLst>
          </p:cNvPr>
          <p:cNvGraphicFramePr>
            <a:graphicFrameLocks noGrp="1"/>
          </p:cNvGraphicFramePr>
          <p:nvPr>
            <p:extLst>
              <p:ext uri="{D42A27DB-BD31-4B8C-83A1-F6EECF244321}">
                <p14:modId xmlns:p14="http://schemas.microsoft.com/office/powerpoint/2010/main" val="257902757"/>
              </p:ext>
            </p:extLst>
          </p:nvPr>
        </p:nvGraphicFramePr>
        <p:xfrm>
          <a:off x="549796" y="980728"/>
          <a:ext cx="11161240" cy="5540438"/>
        </p:xfrm>
        <a:graphic>
          <a:graphicData uri="http://schemas.openxmlformats.org/drawingml/2006/table">
            <a:tbl>
              <a:tblPr firstRow="1" firstCol="1" bandRow="1">
                <a:tableStyleId>{00A15C55-8517-42AA-B614-E9B94910E393}</a:tableStyleId>
              </a:tblPr>
              <a:tblGrid>
                <a:gridCol w="2399517">
                  <a:extLst>
                    <a:ext uri="{9D8B030D-6E8A-4147-A177-3AD203B41FA5}">
                      <a16:colId xmlns:a16="http://schemas.microsoft.com/office/drawing/2014/main" val="2324290163"/>
                    </a:ext>
                  </a:extLst>
                </a:gridCol>
                <a:gridCol w="8761723">
                  <a:extLst>
                    <a:ext uri="{9D8B030D-6E8A-4147-A177-3AD203B41FA5}">
                      <a16:colId xmlns:a16="http://schemas.microsoft.com/office/drawing/2014/main" val="3254095532"/>
                    </a:ext>
                  </a:extLst>
                </a:gridCol>
              </a:tblGrid>
              <a:tr h="333859">
                <a:tc>
                  <a:txBody>
                    <a:bodyPr/>
                    <a:lstStyle/>
                    <a:p>
                      <a:pPr algn="ctr">
                        <a:lnSpc>
                          <a:spcPct val="107000"/>
                        </a:lnSpc>
                        <a:spcAft>
                          <a:spcPts val="0"/>
                        </a:spcAft>
                      </a:pPr>
                      <a:r>
                        <a:rPr lang="es-ES" sz="1800" dirty="0">
                          <a:effectLst/>
                          <a:latin typeface="Calibri" panose="020F0502020204030204" pitchFamily="34" charset="0"/>
                          <a:cs typeface="Calibri" panose="020F0502020204030204" pitchFamily="34" charset="0"/>
                        </a:rPr>
                        <a:t>OBJETIVO</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tc>
                  <a:txBody>
                    <a:bodyPr/>
                    <a:lstStyle/>
                    <a:p>
                      <a:pPr algn="ctr">
                        <a:lnSpc>
                          <a:spcPct val="107000"/>
                        </a:lnSpc>
                        <a:spcAft>
                          <a:spcPts val="0"/>
                        </a:spcAft>
                      </a:pPr>
                      <a:r>
                        <a:rPr lang="es-ES" sz="1800" dirty="0">
                          <a:effectLst/>
                          <a:latin typeface="Calibri" panose="020F0502020204030204" pitchFamily="34" charset="0"/>
                          <a:cs typeface="Calibri" panose="020F0502020204030204" pitchFamily="34" charset="0"/>
                        </a:rPr>
                        <a:t>ACCIONES ESTRATÉGICAS</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extLst>
                  <a:ext uri="{0D108BD9-81ED-4DB2-BD59-A6C34878D82A}">
                    <a16:rowId xmlns:a16="http://schemas.microsoft.com/office/drawing/2014/main" val="3468696866"/>
                  </a:ext>
                </a:extLst>
              </a:tr>
              <a:tr h="841721">
                <a:tc>
                  <a:txBody>
                    <a:bodyPr/>
                    <a:lstStyle/>
                    <a:p>
                      <a:pPr marL="0" lvl="0" indent="0" algn="l">
                        <a:lnSpc>
                          <a:spcPct val="107000"/>
                        </a:lnSpc>
                        <a:spcAft>
                          <a:spcPts val="0"/>
                        </a:spcAft>
                        <a:buFontTx/>
                        <a:buNone/>
                      </a:pPr>
                      <a:r>
                        <a:rPr lang="es-ES" sz="1600" dirty="0">
                          <a:effectLst/>
                          <a:latin typeface="Calibri" panose="020F0502020204030204" pitchFamily="34" charset="0"/>
                          <a:cs typeface="Calibri" panose="020F0502020204030204" pitchFamily="34" charset="0"/>
                        </a:rPr>
                        <a:t>Fortalecer la gobernanza institucional para facilitar con efectividad la HRT</a:t>
                      </a:r>
                      <a:endParaRPr lang="es-C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tc>
                  <a:txBody>
                    <a:bodyPr/>
                    <a:lstStyle/>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Integrar sistemáticamente la HRT con las políticas nacionales y sectoriales de desarrollo sostenible.</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extLst>
                  <a:ext uri="{0D108BD9-81ED-4DB2-BD59-A6C34878D82A}">
                    <a16:rowId xmlns:a16="http://schemas.microsoft.com/office/drawing/2014/main" val="374987163"/>
                  </a:ext>
                </a:extLst>
              </a:tr>
              <a:tr h="4364858">
                <a:tc>
                  <a:txBody>
                    <a:bodyPr/>
                    <a:lstStyle/>
                    <a:p>
                      <a:pPr marL="0" lvl="0" indent="0" algn="l">
                        <a:lnSpc>
                          <a:spcPct val="107000"/>
                        </a:lnSpc>
                        <a:spcAft>
                          <a:spcPts val="0"/>
                        </a:spcAft>
                        <a:buFontTx/>
                        <a:buNone/>
                      </a:pPr>
                      <a:r>
                        <a:rPr lang="es-CR" sz="1600" dirty="0">
                          <a:effectLst/>
                          <a:latin typeface="Calibri" panose="020F0502020204030204" pitchFamily="34" charset="0"/>
                          <a:cs typeface="Calibri" panose="020F0502020204030204" pitchFamily="34" charset="0"/>
                        </a:rPr>
                        <a:t>Fortalecimiento de ambientes habilitantes: políticas y marcos regulatorios, y mecanismos de apoyo para impulsar el desarrollo de mercados</a:t>
                      </a:r>
                      <a:endParaRPr lang="es-CR" sz="1600" dirty="0">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tc>
                  <a:txBody>
                    <a:bodyPr/>
                    <a:lstStyle/>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Fortalecer al sector de planificación energético para que estandarice las métricas de reporte asociadas a los SST, de acuerdo con las que se utilizan internacionalmente.</a:t>
                      </a:r>
                    </a:p>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Establecer Alianzas público - privadas entre MINAE, MIVAH, INVU CFIA, CCC y CODI, para incorporar en los reglamentos de construcción el diseño de instalaciones mecánicas de agua caliente con previstas para uso de sistemas solares térmicos.</a:t>
                      </a:r>
                    </a:p>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Fortalecer el liderazgo del Estado, a través de la inclusión en las plataformas de compras las tecnologías de calentamiento solar; aprovechando a la vez para incluir el uso de normas de eficiencia, diseño e instalación como requisito de los carteles</a:t>
                      </a:r>
                    </a:p>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Desarrollar actividades de capacitación para los diseñadores e instaladores de SST, arquitectos, profesionales responsables y maestros de obra, banca comercial, desarrolladores de proyectos de construcción y a los tomadores de decisión sobre la planificación en energía renovable y eficiencia energética.</a:t>
                      </a:r>
                    </a:p>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Desarrollar y adoptar normas y estándares de eficiencia, instalación, calidad de Sistemas solares térmicos para generar confianza de su uso en la cadena de valor.</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extLst>
                  <a:ext uri="{0D108BD9-81ED-4DB2-BD59-A6C34878D82A}">
                    <a16:rowId xmlns:a16="http://schemas.microsoft.com/office/drawing/2014/main" val="1559544517"/>
                  </a:ext>
                </a:extLst>
              </a:tr>
            </a:tbl>
          </a:graphicData>
        </a:graphic>
      </p:graphicFrame>
    </p:spTree>
    <p:extLst>
      <p:ext uri="{BB962C8B-B14F-4D97-AF65-F5344CB8AC3E}">
        <p14:creationId xmlns:p14="http://schemas.microsoft.com/office/powerpoint/2010/main" val="180703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274F322-EA90-4923-9E04-A6D693F5B663}"/>
              </a:ext>
            </a:extLst>
          </p:cNvPr>
          <p:cNvSpPr>
            <a:spLocks noGrp="1"/>
          </p:cNvSpPr>
          <p:nvPr>
            <p:ph type="title"/>
          </p:nvPr>
        </p:nvSpPr>
        <p:spPr>
          <a:xfrm>
            <a:off x="693812" y="260648"/>
            <a:ext cx="10089638" cy="627908"/>
          </a:xfrm>
        </p:spPr>
        <p:txBody>
          <a:bodyPr>
            <a:no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Acciones clave HRT solar térmica al 2020</a:t>
            </a:r>
          </a:p>
        </p:txBody>
      </p:sp>
      <p:graphicFrame>
        <p:nvGraphicFramePr>
          <p:cNvPr id="3" name="Tabla 2">
            <a:extLst>
              <a:ext uri="{FF2B5EF4-FFF2-40B4-BE49-F238E27FC236}">
                <a16:creationId xmlns:a16="http://schemas.microsoft.com/office/drawing/2014/main" id="{CF4D44B8-934A-450F-903B-C6CAAF6C8F94}"/>
              </a:ext>
            </a:extLst>
          </p:cNvPr>
          <p:cNvGraphicFramePr>
            <a:graphicFrameLocks noGrp="1"/>
          </p:cNvGraphicFramePr>
          <p:nvPr>
            <p:extLst/>
          </p:nvPr>
        </p:nvGraphicFramePr>
        <p:xfrm>
          <a:off x="230849" y="1192073"/>
          <a:ext cx="11514745" cy="5368042"/>
        </p:xfrm>
        <a:graphic>
          <a:graphicData uri="http://schemas.openxmlformats.org/drawingml/2006/table">
            <a:tbl>
              <a:tblPr firstRow="1" firstCol="1" bandRow="1">
                <a:tableStyleId>{00A15C55-8517-42AA-B614-E9B94910E393}</a:tableStyleId>
              </a:tblPr>
              <a:tblGrid>
                <a:gridCol w="2836032">
                  <a:extLst>
                    <a:ext uri="{9D8B030D-6E8A-4147-A177-3AD203B41FA5}">
                      <a16:colId xmlns:a16="http://schemas.microsoft.com/office/drawing/2014/main" val="2324290163"/>
                    </a:ext>
                  </a:extLst>
                </a:gridCol>
                <a:gridCol w="8678713">
                  <a:extLst>
                    <a:ext uri="{9D8B030D-6E8A-4147-A177-3AD203B41FA5}">
                      <a16:colId xmlns:a16="http://schemas.microsoft.com/office/drawing/2014/main" val="3254095532"/>
                    </a:ext>
                  </a:extLst>
                </a:gridCol>
              </a:tblGrid>
              <a:tr h="378593">
                <a:tc>
                  <a:txBody>
                    <a:bodyPr/>
                    <a:lstStyle/>
                    <a:p>
                      <a:pPr algn="ctr">
                        <a:lnSpc>
                          <a:spcPct val="107000"/>
                        </a:lnSpc>
                        <a:spcAft>
                          <a:spcPts val="0"/>
                        </a:spcAft>
                      </a:pPr>
                      <a:r>
                        <a:rPr lang="es-ES" sz="2000" dirty="0">
                          <a:effectLst/>
                        </a:rPr>
                        <a:t>OBJETIVO</a:t>
                      </a:r>
                      <a:endParaRPr lang="es-C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764" marR="38764" marT="0" marB="0"/>
                </a:tc>
                <a:tc>
                  <a:txBody>
                    <a:bodyPr/>
                    <a:lstStyle/>
                    <a:p>
                      <a:pPr algn="ctr">
                        <a:lnSpc>
                          <a:spcPct val="107000"/>
                        </a:lnSpc>
                        <a:spcAft>
                          <a:spcPts val="0"/>
                        </a:spcAft>
                      </a:pPr>
                      <a:r>
                        <a:rPr lang="es-ES" sz="2000" dirty="0">
                          <a:effectLst/>
                        </a:rPr>
                        <a:t>ACCIONES ESTRATÉGICAS</a:t>
                      </a:r>
                      <a:endParaRPr lang="es-CR" sz="20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8764" marR="38764" marT="0" marB="0"/>
                </a:tc>
                <a:extLst>
                  <a:ext uri="{0D108BD9-81ED-4DB2-BD59-A6C34878D82A}">
                    <a16:rowId xmlns:a16="http://schemas.microsoft.com/office/drawing/2014/main" val="3468696866"/>
                  </a:ext>
                </a:extLst>
              </a:tr>
              <a:tr h="2053944">
                <a:tc>
                  <a:txBody>
                    <a:bodyPr/>
                    <a:lstStyle/>
                    <a:p>
                      <a:pPr marL="0" lvl="0" indent="0" algn="l">
                        <a:lnSpc>
                          <a:spcPct val="107000"/>
                        </a:lnSpc>
                        <a:spcAft>
                          <a:spcPts val="0"/>
                        </a:spcAft>
                        <a:buFontTx/>
                        <a:buNone/>
                      </a:pPr>
                      <a:r>
                        <a:rPr lang="es-CR" sz="1800" dirty="0">
                          <a:effectLst/>
                          <a:latin typeface="Calibri" panose="020F0502020204030204" pitchFamily="34" charset="0"/>
                          <a:cs typeface="Calibri" panose="020F0502020204030204" pitchFamily="34" charset="0"/>
                        </a:rPr>
                        <a:t>Fortalecimiento del desarrollo tecnológico, de la innovación y demostración en y para lograr encadenamientos y escalamientos de valor agregado</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tc>
                  <a:txBody>
                    <a:bodyPr/>
                    <a:lstStyle/>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Aprovechar la organización gremial de energía solar para brindar entrenamiento y establecer un código de instalación entre los importadores e instaladores de tecnología de calentamiento de agua solar, basado en las normas nacionales como estrategia de fortalecimiento del mercado.</a:t>
                      </a:r>
                    </a:p>
                    <a:p>
                      <a:pPr marL="93345" algn="l">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extLst>
                  <a:ext uri="{0D108BD9-81ED-4DB2-BD59-A6C34878D82A}">
                    <a16:rowId xmlns:a16="http://schemas.microsoft.com/office/drawing/2014/main" val="598298167"/>
                  </a:ext>
                </a:extLst>
              </a:tr>
              <a:tr h="1760523">
                <a:tc>
                  <a:txBody>
                    <a:bodyPr/>
                    <a:lstStyle/>
                    <a:p>
                      <a:pPr marL="0" lvl="0" indent="0" algn="l">
                        <a:lnSpc>
                          <a:spcPct val="107000"/>
                        </a:lnSpc>
                        <a:spcAft>
                          <a:spcPts val="0"/>
                        </a:spcAft>
                        <a:buFontTx/>
                        <a:buNone/>
                      </a:pPr>
                      <a:r>
                        <a:rPr lang="es-ES" sz="1800" dirty="0">
                          <a:effectLst/>
                          <a:latin typeface="Calibri" panose="020F0502020204030204" pitchFamily="34" charset="0"/>
                          <a:cs typeface="Calibri" panose="020F0502020204030204" pitchFamily="34" charset="0"/>
                        </a:rPr>
                        <a:t>Fortalecer mecanismos de apoyo financiero para desplegar las tecnologías de usos térmicos de energía solar</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tc>
                  <a:txBody>
                    <a:bodyPr/>
                    <a:lstStyle/>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Desarrollar mecanismos amparados en la banca de desarrollo que financien pre inversión, garantías, con el fin de incrementar el desarrollo de proyectos con nuevas tecnologías solares térmicas. </a:t>
                      </a:r>
                    </a:p>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Establecer productos de banca de desarrollo que financien emprendimientos nuevos para aumentar la oferta de tecnologías y de empresas buscando aumentar capacidades que permitan desplegar las tecnologías solares térmicas</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extLst>
                  <a:ext uri="{0D108BD9-81ED-4DB2-BD59-A6C34878D82A}">
                    <a16:rowId xmlns:a16="http://schemas.microsoft.com/office/drawing/2014/main" val="2342012534"/>
                  </a:ext>
                </a:extLst>
              </a:tr>
              <a:tr h="1173682">
                <a:tc>
                  <a:txBody>
                    <a:bodyPr/>
                    <a:lstStyle/>
                    <a:p>
                      <a:pPr marL="0" lvl="0" indent="0" algn="l">
                        <a:lnSpc>
                          <a:spcPct val="107000"/>
                        </a:lnSpc>
                        <a:spcAft>
                          <a:spcPts val="0"/>
                        </a:spcAft>
                        <a:buFont typeface="+mj-lt"/>
                        <a:buNone/>
                      </a:pPr>
                      <a:r>
                        <a:rPr lang="es-ES" sz="1800" dirty="0">
                          <a:effectLst/>
                          <a:latin typeface="Calibri" panose="020F0502020204030204" pitchFamily="34" charset="0"/>
                          <a:cs typeface="Calibri" panose="020F0502020204030204" pitchFamily="34" charset="0"/>
                        </a:rPr>
                        <a:t>Desarrollar la cultura energética sostenible</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tc>
                  <a:txBody>
                    <a:bodyPr/>
                    <a:lstStyle/>
                    <a:p>
                      <a:pPr marL="342900" lvl="0" indent="-342900" algn="l">
                        <a:lnSpc>
                          <a:spcPct val="107000"/>
                        </a:lnSpc>
                        <a:spcAft>
                          <a:spcPts val="0"/>
                        </a:spcAft>
                        <a:buFont typeface="Symbol" panose="05050102010706020507" pitchFamily="18" charset="2"/>
                        <a:buChar char=""/>
                      </a:pPr>
                      <a:r>
                        <a:rPr lang="es-CR" sz="1800" dirty="0">
                          <a:solidFill>
                            <a:srgbClr val="002060"/>
                          </a:solidFill>
                          <a:effectLst/>
                          <a:latin typeface="Calibri" panose="020F0502020204030204" pitchFamily="34" charset="0"/>
                          <a:cs typeface="Calibri" panose="020F0502020204030204" pitchFamily="34" charset="0"/>
                        </a:rPr>
                        <a:t>Establecer alianzas entre MINAE, universidades y banca para establecer herramientas tecnológicas que permitan a los potenciales usuarios calcular por ellos mismos los ahorros, períodos de pago, y facilidades de financiamiento para instalar en sus casas SST en las diferentes áreas geográficas del país.</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38764" marR="38764" marT="0" marB="0"/>
                </a:tc>
                <a:extLst>
                  <a:ext uri="{0D108BD9-81ED-4DB2-BD59-A6C34878D82A}">
                    <a16:rowId xmlns:a16="http://schemas.microsoft.com/office/drawing/2014/main" val="1602093725"/>
                  </a:ext>
                </a:extLst>
              </a:tr>
            </a:tbl>
          </a:graphicData>
        </a:graphic>
      </p:graphicFrame>
    </p:spTree>
    <p:extLst>
      <p:ext uri="{BB962C8B-B14F-4D97-AF65-F5344CB8AC3E}">
        <p14:creationId xmlns:p14="http://schemas.microsoft.com/office/powerpoint/2010/main" val="1663887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ángulo redondeado 12"/>
          <p:cNvSpPr/>
          <p:nvPr/>
        </p:nvSpPr>
        <p:spPr>
          <a:xfrm>
            <a:off x="159570" y="523880"/>
            <a:ext cx="11911506" cy="1200705"/>
          </a:xfrm>
          <a:prstGeom prst="round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4000" b="1" i="1" dirty="0">
                <a:solidFill>
                  <a:srgbClr val="273A59"/>
                </a:solidFill>
                <a:latin typeface="Calibri" panose="020F0502020204030204" pitchFamily="34" charset="0"/>
                <a:cs typeface="Calibri" panose="020F0502020204030204" pitchFamily="34" charset="0"/>
              </a:rPr>
              <a:t>3.	HRT de tecnologías basadas en  residuos de biomasa para generación de energía térmica en el sector industrial</a:t>
            </a:r>
          </a:p>
        </p:txBody>
      </p:sp>
      <p:pic>
        <p:nvPicPr>
          <p:cNvPr id="10" name="Picture 5" descr="C:\Users\Toshiba\AppData\Local\Temp\Rar$DI05.723\IMG_20170110_115020.jpg"/>
          <p:cNvPicPr>
            <a:picLocks noChangeAspect="1" noChangeArrowheads="1"/>
          </p:cNvPicPr>
          <p:nvPr/>
        </p:nvPicPr>
        <p:blipFill>
          <a:blip r:embed="rId2" cstate="print"/>
          <a:srcRect/>
          <a:stretch>
            <a:fillRect/>
          </a:stretch>
        </p:blipFill>
        <p:spPr bwMode="auto">
          <a:xfrm>
            <a:off x="209232" y="3645024"/>
            <a:ext cx="1701699" cy="1109516"/>
          </a:xfrm>
          <a:prstGeom prst="rect">
            <a:avLst/>
          </a:prstGeom>
          <a:noFill/>
        </p:spPr>
      </p:pic>
      <p:pic>
        <p:nvPicPr>
          <p:cNvPr id="11" name="Picture 7" descr="C:\Users\Toshiba\AppData\Local\Temp\Rar$DI13.872\IMG_20170117_161909.jpg"/>
          <p:cNvPicPr>
            <a:picLocks noChangeAspect="1" noChangeArrowheads="1"/>
          </p:cNvPicPr>
          <p:nvPr/>
        </p:nvPicPr>
        <p:blipFill>
          <a:blip r:embed="rId3" cstate="print"/>
          <a:srcRect/>
          <a:stretch>
            <a:fillRect/>
          </a:stretch>
        </p:blipFill>
        <p:spPr bwMode="auto">
          <a:xfrm>
            <a:off x="228712" y="2371278"/>
            <a:ext cx="1701699" cy="934891"/>
          </a:xfrm>
          <a:prstGeom prst="rect">
            <a:avLst/>
          </a:prstGeom>
          <a:noFill/>
        </p:spPr>
      </p:pic>
      <p:pic>
        <p:nvPicPr>
          <p:cNvPr id="12" name="Picture 4" descr="C:\Users\Toshiba\AppData\Local\Temp\Rar$DI12.656\IMG_20170119_102031.jpg"/>
          <p:cNvPicPr>
            <a:picLocks noChangeAspect="1" noChangeArrowheads="1"/>
          </p:cNvPicPr>
          <p:nvPr/>
        </p:nvPicPr>
        <p:blipFill>
          <a:blip r:embed="rId4" cstate="print"/>
          <a:srcRect/>
          <a:stretch>
            <a:fillRect/>
          </a:stretch>
        </p:blipFill>
        <p:spPr bwMode="auto">
          <a:xfrm>
            <a:off x="159570" y="5085184"/>
            <a:ext cx="1751361" cy="984178"/>
          </a:xfrm>
          <a:prstGeom prst="rect">
            <a:avLst/>
          </a:prstGeom>
          <a:noFill/>
        </p:spPr>
      </p:pic>
      <p:pic>
        <p:nvPicPr>
          <p:cNvPr id="15" name="Picture 2" descr="http://pelletics.com/wp-content/uploads/2013/02/IMG_0133.jpg"/>
          <p:cNvPicPr>
            <a:picLocks noChangeAspect="1" noChangeArrowheads="1"/>
          </p:cNvPicPr>
          <p:nvPr/>
        </p:nvPicPr>
        <p:blipFill>
          <a:blip r:embed="rId5" cstate="print"/>
          <a:srcRect/>
          <a:stretch>
            <a:fillRect/>
          </a:stretch>
        </p:blipFill>
        <p:spPr bwMode="auto">
          <a:xfrm>
            <a:off x="2917024" y="3636814"/>
            <a:ext cx="1951938" cy="1117726"/>
          </a:xfrm>
          <a:prstGeom prst="rect">
            <a:avLst/>
          </a:prstGeom>
          <a:noFill/>
        </p:spPr>
      </p:pic>
      <p:pic>
        <p:nvPicPr>
          <p:cNvPr id="16" name="Picture 2" descr="Resultado de imagen de fotos biodigestor porcina americana"/>
          <p:cNvPicPr>
            <a:picLocks noChangeAspect="1" noChangeArrowheads="1"/>
          </p:cNvPicPr>
          <p:nvPr/>
        </p:nvPicPr>
        <p:blipFill>
          <a:blip r:embed="rId6" cstate="print"/>
          <a:srcRect/>
          <a:stretch>
            <a:fillRect/>
          </a:stretch>
        </p:blipFill>
        <p:spPr bwMode="auto">
          <a:xfrm>
            <a:off x="2915894" y="5168199"/>
            <a:ext cx="1951937" cy="1008592"/>
          </a:xfrm>
          <a:prstGeom prst="rect">
            <a:avLst/>
          </a:prstGeom>
          <a:noFill/>
        </p:spPr>
      </p:pic>
      <p:pic>
        <p:nvPicPr>
          <p:cNvPr id="1026" name="Picture 2"/>
          <p:cNvPicPr>
            <a:picLocks noChangeAspect="1" noChangeArrowheads="1"/>
          </p:cNvPicPr>
          <p:nvPr/>
        </p:nvPicPr>
        <p:blipFill>
          <a:blip r:embed="rId7"/>
          <a:srcRect/>
          <a:stretch>
            <a:fillRect/>
          </a:stretch>
        </p:blipFill>
        <p:spPr bwMode="auto">
          <a:xfrm>
            <a:off x="2915893" y="2298454"/>
            <a:ext cx="1951938" cy="957516"/>
          </a:xfrm>
          <a:prstGeom prst="rect">
            <a:avLst/>
          </a:prstGeom>
          <a:noFill/>
          <a:ln w="9525">
            <a:noFill/>
            <a:miter lim="800000"/>
            <a:headEnd/>
            <a:tailEnd/>
          </a:ln>
          <a:effectLst/>
        </p:spPr>
      </p:pic>
      <p:pic>
        <p:nvPicPr>
          <p:cNvPr id="18" name="Picture 3"/>
          <p:cNvPicPr>
            <a:picLocks noChangeAspect="1" noChangeArrowheads="1"/>
          </p:cNvPicPr>
          <p:nvPr/>
        </p:nvPicPr>
        <p:blipFill>
          <a:blip r:embed="rId8" cstate="print"/>
          <a:srcRect/>
          <a:stretch>
            <a:fillRect/>
          </a:stretch>
        </p:blipFill>
        <p:spPr bwMode="auto">
          <a:xfrm>
            <a:off x="5794765" y="3582328"/>
            <a:ext cx="1195701" cy="1117726"/>
          </a:xfrm>
          <a:prstGeom prst="rect">
            <a:avLst/>
          </a:prstGeom>
          <a:noFill/>
          <a:ln w="9525">
            <a:noFill/>
            <a:miter lim="800000"/>
            <a:headEnd/>
            <a:tailEnd/>
          </a:ln>
          <a:effectLst/>
        </p:spPr>
      </p:pic>
      <p:pic>
        <p:nvPicPr>
          <p:cNvPr id="19" name="Picture 4"/>
          <p:cNvPicPr>
            <a:picLocks noChangeAspect="1" noChangeArrowheads="1"/>
          </p:cNvPicPr>
          <p:nvPr/>
        </p:nvPicPr>
        <p:blipFill>
          <a:blip r:embed="rId9"/>
          <a:srcRect/>
          <a:stretch>
            <a:fillRect/>
          </a:stretch>
        </p:blipFill>
        <p:spPr bwMode="auto">
          <a:xfrm>
            <a:off x="5820665" y="2255154"/>
            <a:ext cx="1210271" cy="1000815"/>
          </a:xfrm>
          <a:prstGeom prst="rect">
            <a:avLst/>
          </a:prstGeom>
          <a:noFill/>
          <a:ln w="9525">
            <a:noFill/>
            <a:miter lim="800000"/>
            <a:headEnd/>
            <a:tailEnd/>
          </a:ln>
          <a:effectLst/>
        </p:spPr>
      </p:pic>
      <p:pic>
        <p:nvPicPr>
          <p:cNvPr id="20" name="Picture 6" descr="C:\Users\Toshiba\AppData\Local\Temp\Rar$DI05.126\IMG_20170117_162225.jpg"/>
          <p:cNvPicPr>
            <a:picLocks noChangeAspect="1" noChangeArrowheads="1"/>
          </p:cNvPicPr>
          <p:nvPr/>
        </p:nvPicPr>
        <p:blipFill>
          <a:blip r:embed="rId10" cstate="print"/>
          <a:srcRect/>
          <a:stretch>
            <a:fillRect/>
          </a:stretch>
        </p:blipFill>
        <p:spPr bwMode="auto">
          <a:xfrm>
            <a:off x="5872794" y="5085184"/>
            <a:ext cx="1224842" cy="1008592"/>
          </a:xfrm>
          <a:prstGeom prst="rect">
            <a:avLst/>
          </a:prstGeom>
          <a:noFill/>
        </p:spPr>
      </p:pic>
      <p:pic>
        <p:nvPicPr>
          <p:cNvPr id="2" name="Picture 1">
            <a:extLst>
              <a:ext uri="{FF2B5EF4-FFF2-40B4-BE49-F238E27FC236}">
                <a16:creationId xmlns:a16="http://schemas.microsoft.com/office/drawing/2014/main" id="{2C72526F-F189-4AFC-8175-CA7D2BFDC241}"/>
              </a:ext>
            </a:extLst>
          </p:cNvPr>
          <p:cNvPicPr>
            <a:picLocks noChangeAspect="1"/>
          </p:cNvPicPr>
          <p:nvPr/>
        </p:nvPicPr>
        <p:blipFill>
          <a:blip r:embed="rId11"/>
          <a:stretch>
            <a:fillRect/>
          </a:stretch>
        </p:blipFill>
        <p:spPr>
          <a:xfrm>
            <a:off x="8542684" y="1881476"/>
            <a:ext cx="3012750" cy="4628401"/>
          </a:xfrm>
          <a:prstGeom prst="rect">
            <a:avLst/>
          </a:prstGeom>
        </p:spPr>
      </p:pic>
    </p:spTree>
    <p:extLst>
      <p:ext uri="{BB962C8B-B14F-4D97-AF65-F5344CB8AC3E}">
        <p14:creationId xmlns:p14="http://schemas.microsoft.com/office/powerpoint/2010/main" val="2487241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0F0A68C-BB03-485C-B00F-D5ED3D1F0072}"/>
              </a:ext>
            </a:extLst>
          </p:cNvPr>
          <p:cNvSpPr>
            <a:spLocks noGrp="1"/>
          </p:cNvSpPr>
          <p:nvPr>
            <p:ph type="title"/>
          </p:nvPr>
        </p:nvSpPr>
        <p:spPr>
          <a:xfrm>
            <a:off x="621805" y="251316"/>
            <a:ext cx="11161240" cy="729411"/>
          </a:xfrm>
        </p:spPr>
        <p:txBody>
          <a:bodyPr>
            <a:norm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Impactos esperados de la HRT biomasa al 2030 </a:t>
            </a:r>
          </a:p>
        </p:txBody>
      </p:sp>
      <p:graphicFrame>
        <p:nvGraphicFramePr>
          <p:cNvPr id="4" name="Content Placeholder 3">
            <a:extLst>
              <a:ext uri="{FF2B5EF4-FFF2-40B4-BE49-F238E27FC236}">
                <a16:creationId xmlns:a16="http://schemas.microsoft.com/office/drawing/2014/main" id="{43E25377-9722-44CA-9C6E-89EC0BB531C6}"/>
              </a:ext>
            </a:extLst>
          </p:cNvPr>
          <p:cNvGraphicFramePr>
            <a:graphicFrameLocks noGrp="1"/>
          </p:cNvGraphicFramePr>
          <p:nvPr>
            <p:ph idx="1"/>
            <p:extLst>
              <p:ext uri="{D42A27DB-BD31-4B8C-83A1-F6EECF244321}">
                <p14:modId xmlns:p14="http://schemas.microsoft.com/office/powerpoint/2010/main" val="56701274"/>
              </p:ext>
            </p:extLst>
          </p:nvPr>
        </p:nvGraphicFramePr>
        <p:xfrm>
          <a:off x="621804" y="1196752"/>
          <a:ext cx="11161240" cy="5374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60667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A1975-98C0-4A91-9EF5-19451F08E688}"/>
              </a:ext>
            </a:extLst>
          </p:cNvPr>
          <p:cNvSpPr>
            <a:spLocks noGrp="1"/>
          </p:cNvSpPr>
          <p:nvPr>
            <p:ph type="title"/>
          </p:nvPr>
        </p:nvSpPr>
        <p:spPr>
          <a:xfrm>
            <a:off x="405780" y="211585"/>
            <a:ext cx="11377264" cy="629599"/>
          </a:xfrm>
        </p:spPr>
        <p:txBody>
          <a:bodyPr>
            <a:normAutofit fontScale="90000"/>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Horizonte de despliegue tecnológico HRT residuos biomasa</a:t>
            </a:r>
          </a:p>
        </p:txBody>
      </p:sp>
      <p:graphicFrame>
        <p:nvGraphicFramePr>
          <p:cNvPr id="4" name="Gráfico 7">
            <a:extLst>
              <a:ext uri="{FF2B5EF4-FFF2-40B4-BE49-F238E27FC236}">
                <a16:creationId xmlns:a16="http://schemas.microsoft.com/office/drawing/2014/main" id="{C77F8FAE-7D4C-45C1-899B-76A3A2914EA0}"/>
              </a:ext>
            </a:extLst>
          </p:cNvPr>
          <p:cNvGraphicFramePr/>
          <p:nvPr>
            <p:extLst/>
          </p:nvPr>
        </p:nvGraphicFramePr>
        <p:xfrm>
          <a:off x="261764" y="1116746"/>
          <a:ext cx="4767576" cy="262798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1">
            <a:extLst>
              <a:ext uri="{FF2B5EF4-FFF2-40B4-BE49-F238E27FC236}">
                <a16:creationId xmlns:a16="http://schemas.microsoft.com/office/drawing/2014/main" id="{8211C21B-EF14-4267-87E2-A8626EE8B966}"/>
              </a:ext>
            </a:extLst>
          </p:cNvPr>
          <p:cNvGraphicFramePr/>
          <p:nvPr>
            <p:extLst/>
          </p:nvPr>
        </p:nvGraphicFramePr>
        <p:xfrm>
          <a:off x="6238428" y="1116746"/>
          <a:ext cx="4490300" cy="32578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11">
            <a:extLst>
              <a:ext uri="{FF2B5EF4-FFF2-40B4-BE49-F238E27FC236}">
                <a16:creationId xmlns:a16="http://schemas.microsoft.com/office/drawing/2014/main" id="{BBC28166-A2A5-4380-AB0E-1AE912B0D305}"/>
              </a:ext>
            </a:extLst>
          </p:cNvPr>
          <p:cNvGraphicFramePr/>
          <p:nvPr>
            <p:extLst>
              <p:ext uri="{D42A27DB-BD31-4B8C-83A1-F6EECF244321}">
                <p14:modId xmlns:p14="http://schemas.microsoft.com/office/powerpoint/2010/main" val="2217106284"/>
              </p:ext>
            </p:extLst>
          </p:nvPr>
        </p:nvGraphicFramePr>
        <p:xfrm>
          <a:off x="1989956" y="4122500"/>
          <a:ext cx="4767576" cy="27355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37466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85A127CA-EF17-49EE-A1E0-1104C9EFE218}"/>
              </a:ext>
            </a:extLst>
          </p:cNvPr>
          <p:cNvGraphicFramePr>
            <a:graphicFrameLocks noGrp="1"/>
          </p:cNvGraphicFramePr>
          <p:nvPr>
            <p:ph idx="1"/>
            <p:extLst>
              <p:ext uri="{D42A27DB-BD31-4B8C-83A1-F6EECF244321}">
                <p14:modId xmlns:p14="http://schemas.microsoft.com/office/powerpoint/2010/main" val="357481934"/>
              </p:ext>
            </p:extLst>
          </p:nvPr>
        </p:nvGraphicFramePr>
        <p:xfrm>
          <a:off x="981844" y="1700808"/>
          <a:ext cx="10729192"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1">
            <a:extLst>
              <a:ext uri="{FF2B5EF4-FFF2-40B4-BE49-F238E27FC236}">
                <a16:creationId xmlns:a16="http://schemas.microsoft.com/office/drawing/2014/main" id="{D878BC88-C3B3-4DA0-A67D-39E8F80E6585}"/>
              </a:ext>
            </a:extLst>
          </p:cNvPr>
          <p:cNvSpPr>
            <a:spLocks noGrp="1"/>
          </p:cNvSpPr>
          <p:nvPr>
            <p:ph type="title"/>
          </p:nvPr>
        </p:nvSpPr>
        <p:spPr>
          <a:xfrm>
            <a:off x="739823" y="188640"/>
            <a:ext cx="10971213" cy="1066800"/>
          </a:xfrm>
        </p:spPr>
        <p:txBody>
          <a:bodyPr>
            <a:norm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Objetivos estratégicos HRT biomasa</a:t>
            </a:r>
          </a:p>
        </p:txBody>
      </p:sp>
    </p:spTree>
    <p:extLst>
      <p:ext uri="{BB962C8B-B14F-4D97-AF65-F5344CB8AC3E}">
        <p14:creationId xmlns:p14="http://schemas.microsoft.com/office/powerpoint/2010/main" val="2825189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549796" y="1556792"/>
            <a:ext cx="11233248" cy="453650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11300" marR="0" lvl="2" indent="-514350" algn="l" defTabSz="914400" rtl="0" eaLnBrk="1" fontAlgn="auto" latinLnBrk="0" hangingPunct="1">
              <a:lnSpc>
                <a:spcPct val="100000"/>
              </a:lnSpc>
              <a:spcBef>
                <a:spcPts val="0"/>
              </a:spcBef>
              <a:spcAft>
                <a:spcPts val="0"/>
              </a:spcAft>
              <a:buClrTx/>
              <a:buSzTx/>
              <a:buFont typeface="+mj-lt"/>
              <a:buAutoNum type="arabicPeriod"/>
              <a:tabLst>
                <a:tab pos="3671888" algn="l"/>
              </a:tabLst>
              <a:defRPr/>
            </a:pPr>
            <a:r>
              <a:rPr kumimoji="0" lang="es-CR" sz="3200" b="1" u="none" strike="noStrike" kern="1200" cap="none" spc="0" normalizeH="0" baseline="0" noProof="0" dirty="0">
                <a:ln>
                  <a:noFill/>
                </a:ln>
                <a:solidFill>
                  <a:srgbClr val="273A59"/>
                </a:solidFill>
                <a:effectLst/>
                <a:uLnTx/>
                <a:uFillTx/>
                <a:latin typeface="Calibri" panose="020F0502020204030204" pitchFamily="34" charset="0"/>
                <a:ea typeface="+mn-ea"/>
                <a:cs typeface="Calibri" panose="020F0502020204030204" pitchFamily="34" charset="0"/>
              </a:rPr>
              <a:t>Contexto del Proyecto de HRT.</a:t>
            </a:r>
          </a:p>
          <a:p>
            <a:pPr marL="1511300" lvl="2" indent="-514350">
              <a:buFont typeface="+mj-lt"/>
              <a:buAutoNum type="arabicPeriod"/>
              <a:tabLst>
                <a:tab pos="3671888" algn="l"/>
              </a:tabLst>
              <a:defRPr/>
            </a:pPr>
            <a:r>
              <a:rPr lang="es-CR" sz="3200" b="1" dirty="0">
                <a:solidFill>
                  <a:srgbClr val="273A59"/>
                </a:solidFill>
                <a:latin typeface="Calibri" panose="020F0502020204030204" pitchFamily="34" charset="0"/>
                <a:cs typeface="Calibri" panose="020F0502020204030204" pitchFamily="34" charset="0"/>
              </a:rPr>
              <a:t>La HRT de tecnologías solares para calentamiento de agua, calefacción y refrigeración de ambientes en Costa Rica.</a:t>
            </a:r>
            <a:endParaRPr kumimoji="0" lang="es-CR" sz="3200" b="1" u="none" strike="noStrike" kern="1200" cap="none" spc="0" normalizeH="0" baseline="0" noProof="0" dirty="0">
              <a:ln>
                <a:noFill/>
              </a:ln>
              <a:solidFill>
                <a:srgbClr val="273A59"/>
              </a:solidFill>
              <a:effectLst/>
              <a:uLnTx/>
              <a:uFillTx/>
              <a:latin typeface="Calibri" panose="020F0502020204030204" pitchFamily="34" charset="0"/>
              <a:ea typeface="+mn-ea"/>
              <a:cs typeface="Calibri" panose="020F0502020204030204" pitchFamily="34" charset="0"/>
            </a:endParaRPr>
          </a:p>
          <a:p>
            <a:pPr marL="1511300" lvl="2" indent="-514350">
              <a:buFont typeface="+mj-lt"/>
              <a:buAutoNum type="arabicPeriod"/>
              <a:tabLst>
                <a:tab pos="3671888" algn="l"/>
              </a:tabLst>
              <a:defRPr/>
            </a:pPr>
            <a:r>
              <a:rPr lang="es-CR" sz="3200" b="1" dirty="0">
                <a:solidFill>
                  <a:srgbClr val="273A59"/>
                </a:solidFill>
                <a:latin typeface="Calibri" panose="020F0502020204030204" pitchFamily="34" charset="0"/>
                <a:cs typeface="Calibri" panose="020F0502020204030204" pitchFamily="34" charset="0"/>
              </a:rPr>
              <a:t>La HRT de tecnologías basadas en  residuos de biomasa para generación de energía térmica en el sector industrial.</a:t>
            </a:r>
            <a:endParaRPr kumimoji="0" lang="es-CR" sz="3200" b="1" u="none" strike="noStrike" kern="1200" cap="none" spc="0" normalizeH="0" baseline="0" noProof="0" dirty="0">
              <a:ln>
                <a:noFill/>
              </a:ln>
              <a:solidFill>
                <a:srgbClr val="273A59"/>
              </a:solidFill>
              <a:effectLst/>
              <a:uLnTx/>
              <a:uFillTx/>
              <a:latin typeface="Calibri" panose="020F0502020204030204" pitchFamily="34" charset="0"/>
              <a:ea typeface="+mn-ea"/>
              <a:cs typeface="Calibri" panose="020F0502020204030204" pitchFamily="34" charset="0"/>
            </a:endParaRPr>
          </a:p>
          <a:p>
            <a:pPr marL="1511300" lvl="2" indent="-514350">
              <a:buFont typeface="+mj-lt"/>
              <a:buAutoNum type="arabicPeriod"/>
              <a:tabLst>
                <a:tab pos="3671888" algn="l"/>
              </a:tabLst>
              <a:defRPr/>
            </a:pPr>
            <a:r>
              <a:rPr lang="es-CR" sz="3200" b="1" dirty="0">
                <a:solidFill>
                  <a:srgbClr val="273A59"/>
                </a:solidFill>
                <a:latin typeface="Calibri" panose="020F0502020204030204" pitchFamily="34" charset="0"/>
                <a:cs typeface="Calibri" panose="020F0502020204030204" pitchFamily="34" charset="0"/>
              </a:rPr>
              <a:t>Próximos pasos para impulsar las HRT.</a:t>
            </a:r>
            <a:endParaRPr kumimoji="0" lang="es-CR" sz="3200" b="1" u="none" strike="noStrike" kern="1200" cap="none" spc="0" normalizeH="0" baseline="0" noProof="0" dirty="0">
              <a:ln>
                <a:noFill/>
              </a:ln>
              <a:solidFill>
                <a:srgbClr val="273A59"/>
              </a:solidFill>
              <a:effectLst/>
              <a:uLnTx/>
              <a:uFillTx/>
              <a:latin typeface="Calibri" panose="020F0502020204030204" pitchFamily="34" charset="0"/>
              <a:ea typeface="+mn-ea"/>
              <a:cs typeface="Calibri" panose="020F0502020204030204" pitchFamily="34" charset="0"/>
            </a:endParaRPr>
          </a:p>
        </p:txBody>
      </p:sp>
      <p:sp>
        <p:nvSpPr>
          <p:cNvPr id="2" name="Rectángulo 1">
            <a:extLst>
              <a:ext uri="{FF2B5EF4-FFF2-40B4-BE49-F238E27FC236}">
                <a16:creationId xmlns:a16="http://schemas.microsoft.com/office/drawing/2014/main" id="{0CE8043B-0A24-4BFA-AA20-94F14E3BAFF1}"/>
              </a:ext>
            </a:extLst>
          </p:cNvPr>
          <p:cNvSpPr/>
          <p:nvPr/>
        </p:nvSpPr>
        <p:spPr>
          <a:xfrm>
            <a:off x="4358877" y="303039"/>
            <a:ext cx="3471078" cy="707886"/>
          </a:xfrm>
          <a:prstGeom prst="rect">
            <a:avLst/>
          </a:prstGeom>
        </p:spPr>
        <p:txBody>
          <a:bodyPr wrap="none">
            <a:spAutoFit/>
          </a:bodyPr>
          <a:lstStyle/>
          <a:p>
            <a:pPr marL="177800" marR="0" lvl="2" indent="0" algn="ctr" defTabSz="914400" rtl="0" eaLnBrk="1" fontAlgn="auto" latinLnBrk="0" hangingPunct="1">
              <a:lnSpc>
                <a:spcPct val="100000"/>
              </a:lnSpc>
              <a:spcBef>
                <a:spcPts val="0"/>
              </a:spcBef>
              <a:spcAft>
                <a:spcPts val="0"/>
              </a:spcAft>
              <a:buClrTx/>
              <a:buSzTx/>
              <a:buFontTx/>
              <a:buNone/>
              <a:tabLst>
                <a:tab pos="3671888" algn="l"/>
              </a:tabLst>
              <a:defRPr/>
            </a:pPr>
            <a:r>
              <a:rPr lang="es-CR" sz="4000" b="1" i="1" dirty="0">
                <a:solidFill>
                  <a:srgbClr val="273A59"/>
                </a:solidFill>
                <a:latin typeface="Calibri" panose="020F0502020204030204" pitchFamily="34" charset="0"/>
                <a:cs typeface="Calibri" panose="020F0502020204030204" pitchFamily="34" charset="0"/>
              </a:rPr>
              <a:t>Temas a tratar</a:t>
            </a:r>
            <a:endParaRPr kumimoji="0" lang="es-CR" sz="4000" b="1" i="1" u="none" strike="noStrike" kern="1200" cap="none" spc="0" normalizeH="0" baseline="0" noProof="0" dirty="0">
              <a:ln>
                <a:noFill/>
              </a:ln>
              <a:solidFill>
                <a:srgbClr val="273A59"/>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017694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952698-9770-40FC-9589-165A7F4BE7CA}"/>
              </a:ext>
            </a:extLst>
          </p:cNvPr>
          <p:cNvSpPr>
            <a:spLocks noGrp="1"/>
          </p:cNvSpPr>
          <p:nvPr>
            <p:ph type="title"/>
          </p:nvPr>
        </p:nvSpPr>
        <p:spPr>
          <a:xfrm>
            <a:off x="1341884" y="188640"/>
            <a:ext cx="9145016" cy="1320456"/>
          </a:xfrm>
        </p:spPr>
        <p:txBody>
          <a:bodyPr anchor="ctr">
            <a:norm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Acciones clave HRT biomasa al 2020</a:t>
            </a:r>
          </a:p>
        </p:txBody>
      </p:sp>
      <p:sp>
        <p:nvSpPr>
          <p:cNvPr id="4" name="Content Placeholder 2">
            <a:extLst>
              <a:ext uri="{FF2B5EF4-FFF2-40B4-BE49-F238E27FC236}">
                <a16:creationId xmlns:a16="http://schemas.microsoft.com/office/drawing/2014/main" id="{0FD862BE-09B6-4E3B-8F1A-BFD16B864CB7}"/>
              </a:ext>
            </a:extLst>
          </p:cNvPr>
          <p:cNvSpPr>
            <a:spLocks noGrp="1"/>
          </p:cNvSpPr>
          <p:nvPr>
            <p:ph idx="1"/>
          </p:nvPr>
        </p:nvSpPr>
        <p:spPr>
          <a:xfrm>
            <a:off x="657225" y="2066925"/>
            <a:ext cx="10874375" cy="4699000"/>
          </a:xfrm>
        </p:spPr>
        <p:txBody>
          <a:bodyPr>
            <a:normAutofit/>
          </a:bodyPr>
          <a:lstStyle/>
          <a:p>
            <a:pPr marL="457200" indent="-457200">
              <a:lnSpc>
                <a:spcPct val="90000"/>
              </a:lnSpc>
              <a:buClr>
                <a:srgbClr val="FF0000"/>
              </a:buClr>
              <a:buSzPct val="85000"/>
              <a:buFont typeface="+mj-lt"/>
              <a:buAutoNum type="arabicPeriod"/>
            </a:pPr>
            <a:r>
              <a:rPr lang="es-CR" sz="2399" b="1" i="1" dirty="0">
                <a:solidFill>
                  <a:srgbClr val="002060"/>
                </a:solidFill>
              </a:rPr>
              <a:t>Integrar la HRT a las políticas sectoriales, especialmente referidas a calor de proceso en la industria.</a:t>
            </a:r>
          </a:p>
          <a:p>
            <a:pPr marL="457200" indent="-457200">
              <a:lnSpc>
                <a:spcPct val="90000"/>
              </a:lnSpc>
              <a:buClr>
                <a:srgbClr val="FF0000"/>
              </a:buClr>
              <a:buSzPct val="85000"/>
              <a:buFont typeface="+mj-lt"/>
              <a:buAutoNum type="arabicPeriod"/>
            </a:pPr>
            <a:r>
              <a:rPr lang="es-CR" sz="2399" b="1" i="1" dirty="0">
                <a:solidFill>
                  <a:srgbClr val="002060"/>
                </a:solidFill>
              </a:rPr>
              <a:t>Consolidar y acelerar una agenda de I&amp;D.</a:t>
            </a:r>
          </a:p>
          <a:p>
            <a:pPr marL="457200" indent="-457200">
              <a:lnSpc>
                <a:spcPct val="90000"/>
              </a:lnSpc>
              <a:buClr>
                <a:srgbClr val="FF0000"/>
              </a:buClr>
              <a:buSzPct val="85000"/>
              <a:buFont typeface="+mj-lt"/>
              <a:buAutoNum type="arabicPeriod"/>
            </a:pPr>
            <a:r>
              <a:rPr lang="es-CR" sz="2399" b="1" i="1" dirty="0">
                <a:solidFill>
                  <a:srgbClr val="002060"/>
                </a:solidFill>
              </a:rPr>
              <a:t>Establecer un ecosistema de innovación para la bioenergía en el país.</a:t>
            </a:r>
          </a:p>
          <a:p>
            <a:pPr marL="457200" indent="-457200">
              <a:lnSpc>
                <a:spcPct val="90000"/>
              </a:lnSpc>
              <a:buClr>
                <a:srgbClr val="FF0000"/>
              </a:buClr>
              <a:buSzPct val="85000"/>
              <a:buFont typeface="+mj-lt"/>
              <a:buAutoNum type="arabicPeriod"/>
            </a:pPr>
            <a:r>
              <a:rPr lang="es-CR" sz="2399" b="1" i="1" dirty="0">
                <a:solidFill>
                  <a:srgbClr val="002060"/>
                </a:solidFill>
              </a:rPr>
              <a:t>Discutir y tomar acción sobre incentivos para la biomasa en calor de proceso.</a:t>
            </a:r>
          </a:p>
          <a:p>
            <a:pPr marL="457200" indent="-457200">
              <a:lnSpc>
                <a:spcPct val="90000"/>
              </a:lnSpc>
              <a:buClr>
                <a:srgbClr val="FF0000"/>
              </a:buClr>
              <a:buSzPct val="85000"/>
              <a:buFont typeface="+mj-lt"/>
              <a:buAutoNum type="arabicPeriod"/>
            </a:pPr>
            <a:r>
              <a:rPr lang="es-CR" sz="2399" b="1" i="1" dirty="0">
                <a:solidFill>
                  <a:srgbClr val="002060"/>
                </a:solidFill>
              </a:rPr>
              <a:t>Apoyar la gestión efectiva de información.</a:t>
            </a:r>
          </a:p>
          <a:p>
            <a:pPr marL="457200" indent="-457200">
              <a:lnSpc>
                <a:spcPct val="90000"/>
              </a:lnSpc>
              <a:buClr>
                <a:srgbClr val="FF0000"/>
              </a:buClr>
              <a:buSzPct val="85000"/>
              <a:buFont typeface="+mj-lt"/>
              <a:buAutoNum type="arabicPeriod"/>
            </a:pPr>
            <a:r>
              <a:rPr lang="es-CR" sz="2399" b="1" i="1" dirty="0">
                <a:solidFill>
                  <a:srgbClr val="002060"/>
                </a:solidFill>
              </a:rPr>
              <a:t>Desarrollar una estrategia de “conocimientos y habilidades” hacia la diversificación bioenergética.</a:t>
            </a:r>
          </a:p>
        </p:txBody>
      </p:sp>
    </p:spTree>
    <p:extLst>
      <p:ext uri="{BB962C8B-B14F-4D97-AF65-F5344CB8AC3E}">
        <p14:creationId xmlns:p14="http://schemas.microsoft.com/office/powerpoint/2010/main" val="3920959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9FBDB-9846-4A3E-846B-55197732F6FD}"/>
              </a:ext>
            </a:extLst>
          </p:cNvPr>
          <p:cNvSpPr>
            <a:spLocks noGrp="1"/>
          </p:cNvSpPr>
          <p:nvPr>
            <p:ph type="title"/>
          </p:nvPr>
        </p:nvSpPr>
        <p:spPr>
          <a:xfrm>
            <a:off x="1341884" y="0"/>
            <a:ext cx="9505056" cy="1181946"/>
          </a:xfrm>
        </p:spPr>
        <p:txBody>
          <a:bodyPr anchor="ctr">
            <a:norm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4.	Próximos pasos para impulsar las HRT</a:t>
            </a:r>
          </a:p>
        </p:txBody>
      </p:sp>
      <p:sp>
        <p:nvSpPr>
          <p:cNvPr id="3" name="Content Placeholder 2">
            <a:extLst>
              <a:ext uri="{FF2B5EF4-FFF2-40B4-BE49-F238E27FC236}">
                <a16:creationId xmlns:a16="http://schemas.microsoft.com/office/drawing/2014/main" id="{9BED9485-D1F3-4D68-868D-0C30E5E6C861}"/>
              </a:ext>
            </a:extLst>
          </p:cNvPr>
          <p:cNvSpPr>
            <a:spLocks noGrp="1"/>
          </p:cNvSpPr>
          <p:nvPr>
            <p:ph idx="1"/>
          </p:nvPr>
        </p:nvSpPr>
        <p:spPr>
          <a:xfrm>
            <a:off x="549795" y="1484784"/>
            <a:ext cx="11089232" cy="5207951"/>
          </a:xfrm>
        </p:spPr>
        <p:txBody>
          <a:bodyPr>
            <a:noAutofit/>
          </a:bodyPr>
          <a:lstStyle/>
          <a:p>
            <a:pPr marL="457200" lvl="0" indent="-457200" algn="just">
              <a:lnSpc>
                <a:spcPct val="90000"/>
              </a:lnSpc>
              <a:buClr>
                <a:srgbClr val="FF0000"/>
              </a:buClr>
              <a:buFont typeface="+mj-lt"/>
              <a:buAutoNum type="arabicPeriod"/>
            </a:pPr>
            <a:r>
              <a:rPr lang="es-ES" sz="2400" b="1" i="1" dirty="0">
                <a:solidFill>
                  <a:srgbClr val="002060"/>
                </a:solidFill>
                <a:latin typeface="Calibri" panose="020F0502020204030204" pitchFamily="34" charset="0"/>
                <a:cs typeface="Calibri" panose="020F0502020204030204" pitchFamily="34" charset="0"/>
              </a:rPr>
              <a:t>Aprovechar los vínculos y sinergias ya iniciados, para fortalecer la gestión de las HRT.</a:t>
            </a:r>
            <a:endParaRPr lang="es-CR" sz="2400" b="1" i="1" dirty="0">
              <a:solidFill>
                <a:srgbClr val="002060"/>
              </a:solidFill>
              <a:latin typeface="Calibri" panose="020F0502020204030204" pitchFamily="34" charset="0"/>
              <a:cs typeface="Calibri" panose="020F0502020204030204" pitchFamily="34" charset="0"/>
            </a:endParaRPr>
          </a:p>
          <a:p>
            <a:pPr marL="457200" lvl="0" indent="-457200" algn="just">
              <a:lnSpc>
                <a:spcPct val="90000"/>
              </a:lnSpc>
              <a:buClr>
                <a:srgbClr val="FF0000"/>
              </a:buClr>
              <a:buFont typeface="+mj-lt"/>
              <a:buAutoNum type="arabicPeriod"/>
            </a:pPr>
            <a:r>
              <a:rPr lang="es-ES" sz="2400" b="1" i="1" dirty="0">
                <a:solidFill>
                  <a:srgbClr val="002060"/>
                </a:solidFill>
                <a:latin typeface="Calibri" panose="020F0502020204030204" pitchFamily="34" charset="0"/>
                <a:cs typeface="Calibri" panose="020F0502020204030204" pitchFamily="34" charset="0"/>
              </a:rPr>
              <a:t>Aprovechar dinámicas generadas, para continuar con los comités -superior y específico (técnico)- o establecer un comité interinstitucional ampliado con participación intersectorial.</a:t>
            </a:r>
            <a:endParaRPr lang="es-CR" sz="2400" b="1" i="1" dirty="0">
              <a:solidFill>
                <a:srgbClr val="002060"/>
              </a:solidFill>
              <a:latin typeface="Calibri" panose="020F0502020204030204" pitchFamily="34" charset="0"/>
              <a:cs typeface="Calibri" panose="020F0502020204030204" pitchFamily="34" charset="0"/>
            </a:endParaRPr>
          </a:p>
          <a:p>
            <a:pPr marL="457200" lvl="0" indent="-457200" algn="just">
              <a:lnSpc>
                <a:spcPct val="90000"/>
              </a:lnSpc>
              <a:buClr>
                <a:srgbClr val="FF0000"/>
              </a:buClr>
              <a:buFont typeface="+mj-lt"/>
              <a:buAutoNum type="arabicPeriod"/>
            </a:pPr>
            <a:r>
              <a:rPr lang="es-ES" sz="2400" b="1" i="1" dirty="0">
                <a:solidFill>
                  <a:srgbClr val="002060"/>
                </a:solidFill>
                <a:latin typeface="Calibri" panose="020F0502020204030204" pitchFamily="34" charset="0"/>
                <a:cs typeface="Calibri" panose="020F0502020204030204" pitchFamily="34" charset="0"/>
              </a:rPr>
              <a:t>Establecer alianzas, vínculos, articulaciones y acuerdos inter institucionales e intersectoriales para el impulso de las HRT.</a:t>
            </a:r>
          </a:p>
          <a:p>
            <a:pPr marL="457200" indent="-457200" algn="just">
              <a:lnSpc>
                <a:spcPct val="90000"/>
              </a:lnSpc>
              <a:buClr>
                <a:srgbClr val="FF0000"/>
              </a:buClr>
              <a:buFont typeface="+mj-lt"/>
              <a:buAutoNum type="arabicPeriod"/>
            </a:pPr>
            <a:r>
              <a:rPr lang="es-ES" sz="2400" b="1" i="1" dirty="0">
                <a:solidFill>
                  <a:srgbClr val="002060"/>
                </a:solidFill>
                <a:latin typeface="Calibri" panose="020F0502020204030204" pitchFamily="34" charset="0"/>
                <a:cs typeface="Calibri" panose="020F0502020204030204" pitchFamily="34" charset="0"/>
              </a:rPr>
              <a:t>Elaborar planes operativos.</a:t>
            </a:r>
            <a:endParaRPr lang="es-CR" sz="2400" b="1" i="1" dirty="0">
              <a:solidFill>
                <a:srgbClr val="002060"/>
              </a:solidFill>
              <a:latin typeface="Calibri" panose="020F0502020204030204" pitchFamily="34" charset="0"/>
              <a:cs typeface="Calibri" panose="020F0502020204030204" pitchFamily="34" charset="0"/>
            </a:endParaRPr>
          </a:p>
          <a:p>
            <a:pPr marL="457200" lvl="0" indent="-457200" algn="just">
              <a:lnSpc>
                <a:spcPct val="90000"/>
              </a:lnSpc>
              <a:buClr>
                <a:srgbClr val="FF0000"/>
              </a:buClr>
              <a:buFont typeface="+mj-lt"/>
              <a:buAutoNum type="arabicPeriod"/>
            </a:pPr>
            <a:r>
              <a:rPr lang="es-ES" sz="2400" b="1" i="1" dirty="0">
                <a:solidFill>
                  <a:srgbClr val="002060"/>
                </a:solidFill>
                <a:latin typeface="Calibri" panose="020F0502020204030204" pitchFamily="34" charset="0"/>
                <a:cs typeface="Calibri" panose="020F0502020204030204" pitchFamily="34" charset="0"/>
              </a:rPr>
              <a:t>Convocar a la academia y a los actores involucrados para concertar agendas de investigación e innovación.</a:t>
            </a:r>
          </a:p>
          <a:p>
            <a:pPr marL="457200" indent="-457200" algn="just">
              <a:lnSpc>
                <a:spcPct val="90000"/>
              </a:lnSpc>
              <a:buClr>
                <a:srgbClr val="FF0000"/>
              </a:buClr>
              <a:buFont typeface="+mj-lt"/>
              <a:buAutoNum type="arabicPeriod"/>
            </a:pPr>
            <a:r>
              <a:rPr lang="es-ES" sz="2400" b="1" i="1" dirty="0">
                <a:solidFill>
                  <a:srgbClr val="002060"/>
                </a:solidFill>
                <a:latin typeface="Calibri" panose="020F0502020204030204" pitchFamily="34" charset="0"/>
                <a:cs typeface="Calibri" panose="020F0502020204030204" pitchFamily="34" charset="0"/>
              </a:rPr>
              <a:t>Presentar las HRT a diversas fuentes de recursos de la cooperación y financiamiento internacional, incluyendo fondos climáticos.</a:t>
            </a:r>
            <a:endParaRPr lang="es-CR" sz="2400" b="1" i="1"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79676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0452-A0A6-4BF9-AF3C-65101D989F68}"/>
              </a:ext>
            </a:extLst>
          </p:cNvPr>
          <p:cNvSpPr>
            <a:spLocks noGrp="1"/>
          </p:cNvSpPr>
          <p:nvPr>
            <p:ph type="title"/>
          </p:nvPr>
        </p:nvSpPr>
        <p:spPr>
          <a:xfrm>
            <a:off x="693812" y="2708920"/>
            <a:ext cx="10971372" cy="1066800"/>
          </a:xfrm>
        </p:spPr>
        <p:txBody>
          <a:bodyPr>
            <a:normAutofit/>
          </a:bodyPr>
          <a:lstStyle/>
          <a:p>
            <a:pPr algn="ctr"/>
            <a:r>
              <a:rPr lang="es-CR" sz="4000" b="1" i="1" dirty="0"/>
              <a:t>Anexo</a:t>
            </a:r>
            <a:br>
              <a:rPr lang="es-CR" sz="4000" b="1" i="1" dirty="0"/>
            </a:br>
            <a:r>
              <a:rPr lang="es-CR" sz="4000" b="1" i="1" dirty="0"/>
              <a:t>Acciones Estratégicas HRT Solar al 2030</a:t>
            </a:r>
          </a:p>
        </p:txBody>
      </p:sp>
    </p:spTree>
    <p:extLst>
      <p:ext uri="{BB962C8B-B14F-4D97-AF65-F5344CB8AC3E}">
        <p14:creationId xmlns:p14="http://schemas.microsoft.com/office/powerpoint/2010/main" val="42143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4461EEC-D10F-438D-B061-6CBC60648920}"/>
              </a:ext>
            </a:extLst>
          </p:cNvPr>
          <p:cNvGraphicFramePr>
            <a:graphicFrameLocks noGrp="1"/>
          </p:cNvGraphicFramePr>
          <p:nvPr>
            <p:extLst>
              <p:ext uri="{D42A27DB-BD31-4B8C-83A1-F6EECF244321}">
                <p14:modId xmlns:p14="http://schemas.microsoft.com/office/powerpoint/2010/main" val="3563143326"/>
              </p:ext>
            </p:extLst>
          </p:nvPr>
        </p:nvGraphicFramePr>
        <p:xfrm>
          <a:off x="50786" y="17346"/>
          <a:ext cx="12087252" cy="6886078"/>
        </p:xfrm>
        <a:graphic>
          <a:graphicData uri="http://schemas.openxmlformats.org/drawingml/2006/table">
            <a:tbl>
              <a:tblPr firstRow="1" firstCol="1" bandRow="1">
                <a:tableStyleId>{00A15C55-8517-42AA-B614-E9B94910E393}</a:tableStyleId>
              </a:tblPr>
              <a:tblGrid>
                <a:gridCol w="2196832">
                  <a:extLst>
                    <a:ext uri="{9D8B030D-6E8A-4147-A177-3AD203B41FA5}">
                      <a16:colId xmlns:a16="http://schemas.microsoft.com/office/drawing/2014/main" val="2426182624"/>
                    </a:ext>
                  </a:extLst>
                </a:gridCol>
                <a:gridCol w="8222895">
                  <a:extLst>
                    <a:ext uri="{9D8B030D-6E8A-4147-A177-3AD203B41FA5}">
                      <a16:colId xmlns:a16="http://schemas.microsoft.com/office/drawing/2014/main" val="2045196884"/>
                    </a:ext>
                  </a:extLst>
                </a:gridCol>
                <a:gridCol w="1667525">
                  <a:extLst>
                    <a:ext uri="{9D8B030D-6E8A-4147-A177-3AD203B41FA5}">
                      <a16:colId xmlns:a16="http://schemas.microsoft.com/office/drawing/2014/main" val="1329263821"/>
                    </a:ext>
                  </a:extLst>
                </a:gridCol>
              </a:tblGrid>
              <a:tr h="362516">
                <a:tc>
                  <a:txBody>
                    <a:bodyPr/>
                    <a:lstStyle/>
                    <a:p>
                      <a:pPr algn="ctr">
                        <a:lnSpc>
                          <a:spcPct val="107000"/>
                        </a:lnSpc>
                        <a:spcAft>
                          <a:spcPts val="0"/>
                        </a:spcAft>
                      </a:pPr>
                      <a:r>
                        <a:rPr lang="es-ES" sz="1800" dirty="0">
                          <a:effectLst/>
                          <a:latin typeface="Calibri" panose="020F0502020204030204" pitchFamily="34" charset="0"/>
                          <a:cs typeface="Calibri" panose="020F0502020204030204" pitchFamily="34" charset="0"/>
                        </a:rPr>
                        <a:t>OBJETIVO</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tc>
                <a:tc>
                  <a:txBody>
                    <a:bodyPr/>
                    <a:lstStyle/>
                    <a:p>
                      <a:pPr algn="ctr">
                        <a:lnSpc>
                          <a:spcPct val="107000"/>
                        </a:lnSpc>
                        <a:spcAft>
                          <a:spcPts val="0"/>
                        </a:spcAft>
                      </a:pPr>
                      <a:r>
                        <a:rPr lang="es-ES" sz="1800" dirty="0">
                          <a:effectLst/>
                          <a:latin typeface="Calibri" panose="020F0502020204030204" pitchFamily="34" charset="0"/>
                          <a:cs typeface="Calibri" panose="020F0502020204030204" pitchFamily="34" charset="0"/>
                        </a:rPr>
                        <a:t>ACCIONES ESTRATÉGICAS</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tc>
                <a:tc>
                  <a:txBody>
                    <a:bodyPr/>
                    <a:lstStyle/>
                    <a:p>
                      <a:pPr algn="ctr">
                        <a:lnSpc>
                          <a:spcPct val="107000"/>
                        </a:lnSpc>
                        <a:spcAft>
                          <a:spcPts val="0"/>
                        </a:spcAft>
                      </a:pPr>
                      <a:r>
                        <a:rPr lang="es-ES" sz="1800">
                          <a:effectLst/>
                          <a:latin typeface="Calibri" panose="020F0502020204030204" pitchFamily="34" charset="0"/>
                          <a:cs typeface="Calibri" panose="020F0502020204030204" pitchFamily="34" charset="0"/>
                        </a:rPr>
                        <a:t>HORIZONTE</a:t>
                      </a:r>
                      <a:endParaRPr lang="es-CR" sz="1800">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tc>
                <a:extLst>
                  <a:ext uri="{0D108BD9-81ED-4DB2-BD59-A6C34878D82A}">
                    <a16:rowId xmlns:a16="http://schemas.microsoft.com/office/drawing/2014/main" val="2561492015"/>
                  </a:ext>
                </a:extLst>
              </a:tr>
              <a:tr h="899893">
                <a:tc rowSpan="4">
                  <a:txBody>
                    <a:bodyPr/>
                    <a:lstStyle/>
                    <a:p>
                      <a:pPr marL="0" lvl="0" indent="0" algn="l">
                        <a:lnSpc>
                          <a:spcPct val="107000"/>
                        </a:lnSpc>
                        <a:spcAft>
                          <a:spcPts val="0"/>
                        </a:spcAft>
                        <a:buFont typeface="+mj-lt"/>
                        <a:buNone/>
                      </a:pPr>
                      <a:r>
                        <a:rPr lang="es-CR" sz="1800" dirty="0">
                          <a:effectLst/>
                          <a:latin typeface="Calibri" panose="020F0502020204030204" pitchFamily="34" charset="0"/>
                          <a:cs typeface="Calibri" panose="020F0502020204030204" pitchFamily="34" charset="0"/>
                        </a:rPr>
                        <a:t>Fortalecer la gobernanza institucional para facilitar con efectividad la HRT</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Establecer vínculos de la HRT con los compromisos nacionales e internacionales en las áreas de adaptación y mitigación de cambio climático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2030</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610643102"/>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Establecer modelos de alianzas Público – Privada para la HRT</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2030</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1694131920"/>
                  </a:ext>
                </a:extLst>
              </a:tr>
              <a:tr h="594865">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Aprovechar el desarrollo sectorial de la planificación energética entre las organizaciones del Estado</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2030</a:t>
                      </a:r>
                    </a:p>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 </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1093112760"/>
                  </a:ext>
                </a:extLst>
              </a:tr>
              <a:tr h="594865">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Integrar sistemáticamente la HRT con las políticas nacionales y sectoriales de desarrollo sostenibles</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2020</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102954181"/>
                  </a:ext>
                </a:extLst>
              </a:tr>
              <a:tr h="594865">
                <a:tc rowSpan="10">
                  <a:txBody>
                    <a:bodyPr/>
                    <a:lstStyle/>
                    <a:p>
                      <a:pPr marL="0" lvl="0" indent="0" algn="l">
                        <a:lnSpc>
                          <a:spcPct val="107000"/>
                        </a:lnSpc>
                        <a:spcAft>
                          <a:spcPts val="0"/>
                        </a:spcAft>
                        <a:buFont typeface="+mj-lt"/>
                        <a:buNone/>
                      </a:pPr>
                      <a:r>
                        <a:rPr lang="es-CR" sz="1800" dirty="0">
                          <a:effectLst/>
                          <a:latin typeface="Calibri" panose="020F0502020204030204" pitchFamily="34" charset="0"/>
                          <a:cs typeface="Calibri" panose="020F0502020204030204" pitchFamily="34" charset="0"/>
                        </a:rPr>
                        <a:t>Fortalecimiento de ambientes habilitantes: políticas y marcos regulatorios, y mecanismos de apoyo para impulsar el desarrollo de mercados</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Fortalecer el marco político de largo plazo, relacionado con el uso productivo y eficiente de la energía con metas a mediano y largo plazo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2025</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3791211966"/>
                  </a:ext>
                </a:extLst>
              </a:tr>
              <a:tr h="594865">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Fortalecer la planificación energética nacional a través de la inclusión del calentamiento y enfriamiento solar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2025</a:t>
                      </a:r>
                    </a:p>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 </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4116273341"/>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Fortalecer al sector de planificación energético</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2020</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2456661670"/>
                  </a:ext>
                </a:extLst>
              </a:tr>
              <a:tr h="594865">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Establecer Alianzas público - privadas entre MINAE, MIVAH, INVU CFIA, CCC y CODI</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2020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3452706788"/>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Mantener los incentivos fiscales para la importación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2030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2247485234"/>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Introducir nuevos incentivos económicos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2025</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2707913997"/>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Fortalecer el liderazgo del Estado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2020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243948815"/>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Ejercer políticas y directrices de mando y control</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2030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975788829"/>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Desarrollar actividades de capacitación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2020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1895636264"/>
                  </a:ext>
                </a:extLst>
              </a:tr>
              <a:tr h="594865">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Desarrollar y adoptar normas y estándares de eficiencia, instalación, calidad</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2020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520020064"/>
                  </a:ext>
                </a:extLst>
              </a:tr>
            </a:tbl>
          </a:graphicData>
        </a:graphic>
      </p:graphicFrame>
    </p:spTree>
    <p:extLst>
      <p:ext uri="{BB962C8B-B14F-4D97-AF65-F5344CB8AC3E}">
        <p14:creationId xmlns:p14="http://schemas.microsoft.com/office/powerpoint/2010/main" val="1626125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D4461EEC-D10F-438D-B061-6CBC60648920}"/>
              </a:ext>
            </a:extLst>
          </p:cNvPr>
          <p:cNvGraphicFramePr>
            <a:graphicFrameLocks noGrp="1"/>
          </p:cNvGraphicFramePr>
          <p:nvPr>
            <p:extLst>
              <p:ext uri="{D42A27DB-BD31-4B8C-83A1-F6EECF244321}">
                <p14:modId xmlns:p14="http://schemas.microsoft.com/office/powerpoint/2010/main" val="1054023256"/>
              </p:ext>
            </p:extLst>
          </p:nvPr>
        </p:nvGraphicFramePr>
        <p:xfrm>
          <a:off x="138511" y="201829"/>
          <a:ext cx="11884104" cy="5753913"/>
        </p:xfrm>
        <a:graphic>
          <a:graphicData uri="http://schemas.openxmlformats.org/drawingml/2006/table">
            <a:tbl>
              <a:tblPr firstRow="1" firstCol="1" bandRow="1">
                <a:tableStyleId>{00A15C55-8517-42AA-B614-E9B94910E393}</a:tableStyleId>
              </a:tblPr>
              <a:tblGrid>
                <a:gridCol w="2473486">
                  <a:extLst>
                    <a:ext uri="{9D8B030D-6E8A-4147-A177-3AD203B41FA5}">
                      <a16:colId xmlns:a16="http://schemas.microsoft.com/office/drawing/2014/main" val="2426182624"/>
                    </a:ext>
                  </a:extLst>
                </a:gridCol>
                <a:gridCol w="8039747">
                  <a:extLst>
                    <a:ext uri="{9D8B030D-6E8A-4147-A177-3AD203B41FA5}">
                      <a16:colId xmlns:a16="http://schemas.microsoft.com/office/drawing/2014/main" val="2045196884"/>
                    </a:ext>
                  </a:extLst>
                </a:gridCol>
                <a:gridCol w="1370871">
                  <a:extLst>
                    <a:ext uri="{9D8B030D-6E8A-4147-A177-3AD203B41FA5}">
                      <a16:colId xmlns:a16="http://schemas.microsoft.com/office/drawing/2014/main" val="1329263821"/>
                    </a:ext>
                  </a:extLst>
                </a:gridCol>
              </a:tblGrid>
              <a:tr h="471196">
                <a:tc>
                  <a:txBody>
                    <a:bodyPr/>
                    <a:lstStyle/>
                    <a:p>
                      <a:pPr algn="ctr">
                        <a:lnSpc>
                          <a:spcPct val="107000"/>
                        </a:lnSpc>
                        <a:spcAft>
                          <a:spcPts val="0"/>
                        </a:spcAft>
                      </a:pPr>
                      <a:r>
                        <a:rPr lang="es-ES" sz="1800" dirty="0">
                          <a:effectLst/>
                        </a:rPr>
                        <a:t>OBJETIVO</a:t>
                      </a:r>
                      <a:endParaRPr lang="es-C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581" marR="24581" marT="0" marB="0"/>
                </a:tc>
                <a:tc>
                  <a:txBody>
                    <a:bodyPr/>
                    <a:lstStyle/>
                    <a:p>
                      <a:pPr algn="ctr">
                        <a:lnSpc>
                          <a:spcPct val="107000"/>
                        </a:lnSpc>
                        <a:spcAft>
                          <a:spcPts val="0"/>
                        </a:spcAft>
                      </a:pPr>
                      <a:r>
                        <a:rPr lang="es-ES" sz="1800" dirty="0">
                          <a:effectLst/>
                        </a:rPr>
                        <a:t>ACCIONES ESTRATÉGICAS</a:t>
                      </a:r>
                      <a:endParaRPr lang="es-CR" sz="18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24581" marR="24581" marT="0" marB="0"/>
                </a:tc>
                <a:tc>
                  <a:txBody>
                    <a:bodyPr/>
                    <a:lstStyle/>
                    <a:p>
                      <a:pPr algn="ctr">
                        <a:lnSpc>
                          <a:spcPct val="107000"/>
                        </a:lnSpc>
                        <a:spcAft>
                          <a:spcPts val="0"/>
                        </a:spcAft>
                      </a:pPr>
                      <a:r>
                        <a:rPr lang="es-ES" sz="1800">
                          <a:effectLst/>
                        </a:rPr>
                        <a:t>HORIZONTE</a:t>
                      </a:r>
                      <a:endParaRPr lang="es-CR" sz="1800">
                        <a:effectLst/>
                        <a:latin typeface="Calibri" panose="020F0502020204030204" pitchFamily="34" charset="0"/>
                        <a:ea typeface="Times New Roman" panose="02020603050405020304" pitchFamily="18" charset="0"/>
                        <a:cs typeface="Times New Roman" panose="02020603050405020304" pitchFamily="18" charset="0"/>
                      </a:endParaRPr>
                    </a:p>
                  </a:txBody>
                  <a:tcPr marL="24581" marR="24581" marT="0" marB="0"/>
                </a:tc>
                <a:extLst>
                  <a:ext uri="{0D108BD9-81ED-4DB2-BD59-A6C34878D82A}">
                    <a16:rowId xmlns:a16="http://schemas.microsoft.com/office/drawing/2014/main" val="2561492015"/>
                  </a:ext>
                </a:extLst>
              </a:tr>
              <a:tr h="586841">
                <a:tc rowSpan="6">
                  <a:txBody>
                    <a:bodyPr/>
                    <a:lstStyle/>
                    <a:p>
                      <a:pPr marL="0" lvl="0" indent="0" algn="l">
                        <a:lnSpc>
                          <a:spcPct val="107000"/>
                        </a:lnSpc>
                        <a:spcAft>
                          <a:spcPts val="0"/>
                        </a:spcAft>
                        <a:buFont typeface="+mj-lt"/>
                        <a:buNone/>
                      </a:pPr>
                      <a:r>
                        <a:rPr lang="es-CR" sz="1800" dirty="0">
                          <a:effectLst/>
                          <a:latin typeface="Calibri" panose="020F0502020204030204" pitchFamily="34" charset="0"/>
                          <a:cs typeface="Calibri" panose="020F0502020204030204" pitchFamily="34" charset="0"/>
                        </a:rPr>
                        <a:t>Fortalecimiento del desarrollo tecnológico, de la innovación y demostración en y para lograr encadenamientos y escalamientos de valor agregado</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Aprovechar la colaboración de países amigos, organismos internacionales, programas de desarrollo relacionados con cambio climático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2025</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1108390785"/>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Promover el uso de fondos nacionales para la investigación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2025</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2783037186"/>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Establecer alianzas</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2025</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4093977802"/>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Aprovechar la organización gremial de energía solar</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2020</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3835837315"/>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Establecer en Parques Industriales actividades de incubación tecnológica solar</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2030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518987037"/>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Formación de técnicos en energía solar</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2025</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4283846653"/>
                  </a:ext>
                </a:extLst>
              </a:tr>
              <a:tr h="293421">
                <a:tc rowSpan="4">
                  <a:txBody>
                    <a:bodyPr/>
                    <a:lstStyle/>
                    <a:p>
                      <a:pPr marL="0" lvl="0" indent="0" algn="l">
                        <a:lnSpc>
                          <a:spcPct val="107000"/>
                        </a:lnSpc>
                        <a:spcAft>
                          <a:spcPts val="0"/>
                        </a:spcAft>
                        <a:buFontTx/>
                        <a:buNone/>
                      </a:pPr>
                      <a:r>
                        <a:rPr lang="es-ES" sz="1800" dirty="0">
                          <a:effectLst/>
                          <a:latin typeface="Calibri" panose="020F0502020204030204" pitchFamily="34" charset="0"/>
                          <a:cs typeface="Calibri" panose="020F0502020204030204" pitchFamily="34" charset="0"/>
                        </a:rPr>
                        <a:t>Fortalecer mecanismos de apoyo financiero para desplegar las tecnologías de usos térmicos de energía solar</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Desarrollar mecanismos amparados en la banca de desarrollo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2025</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1961057845"/>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Establecer productos de banca de desarrollo que financien emprendimientos nuevos</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2025</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3489585547"/>
                  </a:ext>
                </a:extLst>
              </a:tr>
              <a:tr h="293421">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Crear líneas de crédito blandas</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2025</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1056404619"/>
                  </a:ext>
                </a:extLst>
              </a:tr>
              <a:tr h="880262">
                <a:tc vMerge="1">
                  <a:txBody>
                    <a:bodyPr/>
                    <a:lstStyle/>
                    <a:p>
                      <a:endParaRPr lang="es-CR"/>
                    </a:p>
                  </a:txBody>
                  <a:tcPr/>
                </a:tc>
                <a:tc>
                  <a:txBody>
                    <a:bodyPr/>
                    <a:lstStyle/>
                    <a:p>
                      <a:pPr marL="0" lvl="0" indent="0">
                        <a:lnSpc>
                          <a:spcPct val="107000"/>
                        </a:lnSpc>
                        <a:spcAft>
                          <a:spcPts val="0"/>
                        </a:spcAft>
                        <a:buSzPts val="1000"/>
                        <a:buFont typeface="Calibri" panose="020F0502020204030204" pitchFamily="34" charset="0"/>
                        <a:buNone/>
                      </a:pPr>
                      <a:r>
                        <a:rPr lang="es-CR" sz="1800" dirty="0">
                          <a:solidFill>
                            <a:srgbClr val="002060"/>
                          </a:solidFill>
                          <a:effectLst/>
                          <a:latin typeface="Calibri" panose="020F0502020204030204" pitchFamily="34" charset="0"/>
                          <a:cs typeface="Calibri" panose="020F0502020204030204" pitchFamily="34" charset="0"/>
                        </a:rPr>
                        <a:t>Establecer incentivos económicos y financieros</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tc>
                  <a:txBody>
                    <a:bodyPr/>
                    <a:lstStyle/>
                    <a:p>
                      <a:pPr algn="ctr">
                        <a:lnSpc>
                          <a:spcPct val="107000"/>
                        </a:lnSpc>
                        <a:spcAft>
                          <a:spcPts val="0"/>
                        </a:spcAft>
                      </a:pPr>
                      <a:r>
                        <a:rPr lang="es-CR" sz="1800">
                          <a:solidFill>
                            <a:srgbClr val="002060"/>
                          </a:solidFill>
                          <a:effectLst/>
                          <a:latin typeface="Calibri" panose="020F0502020204030204" pitchFamily="34" charset="0"/>
                          <a:cs typeface="Calibri" panose="020F0502020204030204" pitchFamily="34" charset="0"/>
                        </a:rPr>
                        <a:t>2017 – 2030</a:t>
                      </a:r>
                      <a:endParaRPr lang="es-CR" sz="180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4011023815"/>
                  </a:ext>
                </a:extLst>
              </a:tr>
              <a:tr h="293421">
                <a:tc rowSpan="4">
                  <a:txBody>
                    <a:bodyPr/>
                    <a:lstStyle/>
                    <a:p>
                      <a:pPr marL="0" lvl="0" indent="0" algn="just">
                        <a:lnSpc>
                          <a:spcPct val="107000"/>
                        </a:lnSpc>
                        <a:spcAft>
                          <a:spcPts val="0"/>
                        </a:spcAft>
                        <a:buFontTx/>
                        <a:buNone/>
                      </a:pPr>
                      <a:r>
                        <a:rPr lang="es-ES" sz="1800" dirty="0">
                          <a:effectLst/>
                          <a:latin typeface="Calibri" panose="020F0502020204030204" pitchFamily="34" charset="0"/>
                          <a:cs typeface="Calibri" panose="020F0502020204030204" pitchFamily="34" charset="0"/>
                        </a:rPr>
                        <a:t>Desarrollar la cultura energética sostenible</a:t>
                      </a:r>
                      <a:endParaRPr lang="es-CR" sz="1800" dirty="0">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tc>
                <a:tc>
                  <a:txBody>
                    <a:bodyPr/>
                    <a:lstStyle/>
                    <a:p>
                      <a:pPr marL="0" lvl="0" indent="0">
                        <a:lnSpc>
                          <a:spcPct val="107000"/>
                        </a:lnSpc>
                        <a:spcAft>
                          <a:spcPts val="0"/>
                        </a:spcAft>
                        <a:buSzPts val="1000"/>
                        <a:buFont typeface="+mj-lt"/>
                        <a:buNone/>
                      </a:pPr>
                      <a:r>
                        <a:rPr lang="es-CR" sz="1800" dirty="0">
                          <a:solidFill>
                            <a:srgbClr val="002060"/>
                          </a:solidFill>
                          <a:effectLst/>
                          <a:latin typeface="Calibri" panose="020F0502020204030204" pitchFamily="34" charset="0"/>
                          <a:cs typeface="Calibri" panose="020F0502020204030204" pitchFamily="34" charset="0"/>
                        </a:rPr>
                        <a:t>Desarrollar mecanismos de información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2030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3598552975"/>
                  </a:ext>
                </a:extLst>
              </a:tr>
              <a:tr h="293421">
                <a:tc vMerge="1">
                  <a:txBody>
                    <a:bodyPr/>
                    <a:lstStyle/>
                    <a:p>
                      <a:endParaRPr lang="es-CR"/>
                    </a:p>
                  </a:txBody>
                  <a:tcPr/>
                </a:tc>
                <a:tc>
                  <a:txBody>
                    <a:bodyPr/>
                    <a:lstStyle/>
                    <a:p>
                      <a:pPr marL="0" lvl="0" indent="0">
                        <a:lnSpc>
                          <a:spcPct val="107000"/>
                        </a:lnSpc>
                        <a:spcAft>
                          <a:spcPts val="0"/>
                        </a:spcAft>
                        <a:buSzPts val="1000"/>
                        <a:buFont typeface="+mj-lt"/>
                        <a:buNone/>
                      </a:pPr>
                      <a:r>
                        <a:rPr lang="es-CR" sz="1800" dirty="0">
                          <a:solidFill>
                            <a:srgbClr val="002060"/>
                          </a:solidFill>
                          <a:effectLst/>
                          <a:latin typeface="Calibri" panose="020F0502020204030204" pitchFamily="34" charset="0"/>
                          <a:cs typeface="Calibri" panose="020F0502020204030204" pitchFamily="34" charset="0"/>
                        </a:rPr>
                        <a:t>Establecer alianzas entre MINAE, universidades y banca</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2025</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924182910"/>
                  </a:ext>
                </a:extLst>
              </a:tr>
              <a:tr h="586841">
                <a:tc vMerge="1">
                  <a:txBody>
                    <a:bodyPr/>
                    <a:lstStyle/>
                    <a:p>
                      <a:endParaRPr lang="es-CR"/>
                    </a:p>
                  </a:txBody>
                  <a:tcPr/>
                </a:tc>
                <a:tc>
                  <a:txBody>
                    <a:bodyPr/>
                    <a:lstStyle/>
                    <a:p>
                      <a:pPr marL="0" lvl="0" indent="0">
                        <a:lnSpc>
                          <a:spcPct val="107000"/>
                        </a:lnSpc>
                        <a:spcAft>
                          <a:spcPts val="0"/>
                        </a:spcAft>
                        <a:buSzPts val="1000"/>
                        <a:buFont typeface="+mj-lt"/>
                        <a:buNone/>
                      </a:pPr>
                      <a:r>
                        <a:rPr lang="es-CR" sz="1800" dirty="0">
                          <a:solidFill>
                            <a:srgbClr val="002060"/>
                          </a:solidFill>
                          <a:effectLst/>
                          <a:latin typeface="Calibri" panose="020F0502020204030204" pitchFamily="34" charset="0"/>
                          <a:cs typeface="Calibri" panose="020F0502020204030204" pitchFamily="34" charset="0"/>
                        </a:rPr>
                        <a:t>Introducir el tema del aprovechamiento de energías renovables en la educación formal </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2030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3671108437"/>
                  </a:ext>
                </a:extLst>
              </a:tr>
              <a:tr h="293421">
                <a:tc vMerge="1">
                  <a:txBody>
                    <a:bodyPr/>
                    <a:lstStyle/>
                    <a:p>
                      <a:endParaRPr lang="es-CR"/>
                    </a:p>
                  </a:txBody>
                  <a:tcPr/>
                </a:tc>
                <a:tc>
                  <a:txBody>
                    <a:bodyPr/>
                    <a:lstStyle/>
                    <a:p>
                      <a:pPr marL="0" lvl="0" indent="0">
                        <a:lnSpc>
                          <a:spcPct val="107000"/>
                        </a:lnSpc>
                        <a:spcAft>
                          <a:spcPts val="0"/>
                        </a:spcAft>
                        <a:buSzPts val="1000"/>
                        <a:buFont typeface="+mj-lt"/>
                        <a:buNone/>
                      </a:pPr>
                      <a:r>
                        <a:rPr lang="es-CR" sz="1800" dirty="0">
                          <a:solidFill>
                            <a:srgbClr val="002060"/>
                          </a:solidFill>
                          <a:effectLst/>
                          <a:latin typeface="Calibri" panose="020F0502020204030204" pitchFamily="34" charset="0"/>
                          <a:cs typeface="Calibri" panose="020F0502020204030204" pitchFamily="34" charset="0"/>
                        </a:rPr>
                        <a:t>Promover el uso de las normas nacionales de eficiencia, diseño e instalación</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tc>
                <a:tc>
                  <a:txBody>
                    <a:bodyPr/>
                    <a:lstStyle/>
                    <a:p>
                      <a:pPr algn="ctr">
                        <a:lnSpc>
                          <a:spcPct val="107000"/>
                        </a:lnSpc>
                        <a:spcAft>
                          <a:spcPts val="0"/>
                        </a:spcAft>
                      </a:pPr>
                      <a:r>
                        <a:rPr lang="es-CR" sz="1800" dirty="0">
                          <a:solidFill>
                            <a:srgbClr val="002060"/>
                          </a:solidFill>
                          <a:effectLst/>
                          <a:latin typeface="Calibri" panose="020F0502020204030204" pitchFamily="34" charset="0"/>
                          <a:cs typeface="Calibri" panose="020F0502020204030204" pitchFamily="34" charset="0"/>
                        </a:rPr>
                        <a:t>2017 – 2030</a:t>
                      </a:r>
                      <a:endParaRPr lang="es-CR"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endParaRPr>
                    </a:p>
                  </a:txBody>
                  <a:tcPr marL="24581" marR="24581" marT="0" marB="0" anchor="ctr"/>
                </a:tc>
                <a:extLst>
                  <a:ext uri="{0D108BD9-81ED-4DB2-BD59-A6C34878D82A}">
                    <a16:rowId xmlns:a16="http://schemas.microsoft.com/office/drawing/2014/main" val="2748428885"/>
                  </a:ext>
                </a:extLst>
              </a:tr>
            </a:tbl>
          </a:graphicData>
        </a:graphic>
      </p:graphicFrame>
    </p:spTree>
    <p:extLst>
      <p:ext uri="{BB962C8B-B14F-4D97-AF65-F5344CB8AC3E}">
        <p14:creationId xmlns:p14="http://schemas.microsoft.com/office/powerpoint/2010/main" val="2139492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D0452-A0A6-4BF9-AF3C-65101D989F68}"/>
              </a:ext>
            </a:extLst>
          </p:cNvPr>
          <p:cNvSpPr>
            <a:spLocks noGrp="1"/>
          </p:cNvSpPr>
          <p:nvPr>
            <p:ph type="title"/>
          </p:nvPr>
        </p:nvSpPr>
        <p:spPr>
          <a:xfrm>
            <a:off x="333772" y="2708920"/>
            <a:ext cx="11593288" cy="1368152"/>
          </a:xfrm>
        </p:spPr>
        <p:txBody>
          <a:bodyPr>
            <a:normAutofit fontScale="90000"/>
          </a:bodyPr>
          <a:lstStyle/>
          <a:p>
            <a:pPr algn="ctr"/>
            <a:r>
              <a:rPr lang="es-CR" sz="4000" b="1" i="1" dirty="0"/>
              <a:t>Anexo</a:t>
            </a:r>
            <a:br>
              <a:rPr lang="es-CR" sz="4000" b="1" i="1" dirty="0"/>
            </a:br>
            <a:r>
              <a:rPr lang="es-CR" sz="4000" b="1" i="1" dirty="0"/>
              <a:t>Acciones Estratégicas HRT Residuos de Biomasa al 2030</a:t>
            </a:r>
          </a:p>
        </p:txBody>
      </p:sp>
    </p:spTree>
    <p:extLst>
      <p:ext uri="{BB962C8B-B14F-4D97-AF65-F5344CB8AC3E}">
        <p14:creationId xmlns:p14="http://schemas.microsoft.com/office/powerpoint/2010/main" val="3998159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8605616-C23C-44F6-8DD2-FBD9E663F214}"/>
              </a:ext>
            </a:extLst>
          </p:cNvPr>
          <p:cNvPicPr>
            <a:picLocks noChangeAspect="1"/>
          </p:cNvPicPr>
          <p:nvPr/>
        </p:nvPicPr>
        <p:blipFill>
          <a:blip r:embed="rId2"/>
          <a:stretch>
            <a:fillRect/>
          </a:stretch>
        </p:blipFill>
        <p:spPr>
          <a:xfrm>
            <a:off x="4786963" y="126603"/>
            <a:ext cx="5620429" cy="6599159"/>
          </a:xfrm>
          <a:prstGeom prst="rect">
            <a:avLst/>
          </a:prstGeom>
        </p:spPr>
      </p:pic>
      <p:sp>
        <p:nvSpPr>
          <p:cNvPr id="2" name="Title 1">
            <a:extLst>
              <a:ext uri="{FF2B5EF4-FFF2-40B4-BE49-F238E27FC236}">
                <a16:creationId xmlns:a16="http://schemas.microsoft.com/office/drawing/2014/main" id="{11E4E9BB-1BAD-4DF3-998A-9D5E10E12D17}"/>
              </a:ext>
            </a:extLst>
          </p:cNvPr>
          <p:cNvSpPr>
            <a:spLocks noGrp="1"/>
          </p:cNvSpPr>
          <p:nvPr>
            <p:ph type="title"/>
          </p:nvPr>
        </p:nvSpPr>
        <p:spPr>
          <a:xfrm>
            <a:off x="676569" y="610334"/>
            <a:ext cx="3728105" cy="1320456"/>
          </a:xfrm>
        </p:spPr>
        <p:txBody>
          <a:bodyPr anchor="ctr">
            <a:normAutofit/>
          </a:bodyPr>
          <a:lstStyle/>
          <a:p>
            <a:pPr algn="ctr"/>
            <a:r>
              <a:rPr lang="es-CR" sz="3299" b="1" dirty="0">
                <a:effectLst>
                  <a:outerShdw blurRad="38100" dist="38100" dir="2700000" algn="tl">
                    <a:srgbClr val="000000">
                      <a:alpha val="43137"/>
                    </a:srgbClr>
                  </a:outerShdw>
                </a:effectLst>
              </a:rPr>
              <a:t>PLAN OPERATIVO DE LA HRT</a:t>
            </a:r>
          </a:p>
        </p:txBody>
      </p:sp>
      <p:sp>
        <p:nvSpPr>
          <p:cNvPr id="3" name="Content Placeholder 2">
            <a:extLst>
              <a:ext uri="{FF2B5EF4-FFF2-40B4-BE49-F238E27FC236}">
                <a16:creationId xmlns:a16="http://schemas.microsoft.com/office/drawing/2014/main" id="{520C566C-9D55-443F-9C48-8200AE98F923}"/>
              </a:ext>
            </a:extLst>
          </p:cNvPr>
          <p:cNvSpPr>
            <a:spLocks noGrp="1"/>
          </p:cNvSpPr>
          <p:nvPr>
            <p:ph idx="1"/>
          </p:nvPr>
        </p:nvSpPr>
        <p:spPr>
          <a:xfrm>
            <a:off x="684988" y="2160920"/>
            <a:ext cx="3719947" cy="3559806"/>
          </a:xfrm>
        </p:spPr>
        <p:txBody>
          <a:bodyPr>
            <a:normAutofit/>
          </a:bodyPr>
          <a:lstStyle/>
          <a:p>
            <a:pPr lvl="0"/>
            <a:r>
              <a:rPr lang="es-ES" sz="1999" dirty="0"/>
              <a:t>2017-2020: Fortalecimiento de un ecosistema de innovación.</a:t>
            </a:r>
            <a:endParaRPr lang="es-CR" sz="1999" dirty="0"/>
          </a:p>
          <a:p>
            <a:pPr lvl="0"/>
            <a:r>
              <a:rPr lang="es-ES" sz="1999" dirty="0"/>
              <a:t>2020-2025 Institucionalización, aceptación del mercado, transformación de preferencias. </a:t>
            </a:r>
            <a:endParaRPr lang="es-CR" sz="1999" dirty="0"/>
          </a:p>
          <a:p>
            <a:pPr lvl="0"/>
            <a:r>
              <a:rPr lang="es-ES" sz="1999" dirty="0"/>
              <a:t>2025-2030: Madurez del mercado hacia el escalamiento.</a:t>
            </a:r>
            <a:endParaRPr lang="es-CR" sz="1999" dirty="0"/>
          </a:p>
          <a:p>
            <a:endParaRPr lang="es-CR" sz="1999" dirty="0"/>
          </a:p>
        </p:txBody>
      </p:sp>
    </p:spTree>
    <p:extLst>
      <p:ext uri="{BB962C8B-B14F-4D97-AF65-F5344CB8AC3E}">
        <p14:creationId xmlns:p14="http://schemas.microsoft.com/office/powerpoint/2010/main" val="2746726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FDC41-7BD4-4A03-8248-11A9D9FCD83F}"/>
              </a:ext>
            </a:extLst>
          </p:cNvPr>
          <p:cNvSpPr>
            <a:spLocks noGrp="1"/>
          </p:cNvSpPr>
          <p:nvPr>
            <p:ph type="title"/>
          </p:nvPr>
        </p:nvSpPr>
        <p:spPr>
          <a:xfrm>
            <a:off x="320694" y="476672"/>
            <a:ext cx="11475428" cy="622929"/>
          </a:xfrm>
        </p:spPr>
        <p:txBody>
          <a:bodyPr/>
          <a:lstStyle/>
          <a:p>
            <a:pPr algn="ctr"/>
            <a:r>
              <a:rPr lang="es-CR" b="1" i="1" dirty="0">
                <a:solidFill>
                  <a:srgbClr val="002060"/>
                </a:solidFill>
                <a:latin typeface="Calibri" panose="020F0502020204030204" pitchFamily="34" charset="0"/>
                <a:cs typeface="Calibri" panose="020F0502020204030204" pitchFamily="34" charset="0"/>
              </a:rPr>
              <a:t>1. </a:t>
            </a:r>
            <a:r>
              <a:rPr lang="es-CR" sz="3200" b="1" i="1" dirty="0">
                <a:solidFill>
                  <a:srgbClr val="002060"/>
                </a:solidFill>
                <a:latin typeface="Calibri" panose="020F0502020204030204" pitchFamily="34" charset="0"/>
                <a:cs typeface="Calibri" panose="020F0502020204030204" pitchFamily="34" charset="0"/>
              </a:rPr>
              <a:t>Fortalecer la gobernanza para gestionar efectivamente la HRT</a:t>
            </a:r>
            <a:endParaRPr lang="es-CR" b="1" i="1" dirty="0">
              <a:solidFill>
                <a:srgbClr val="002060"/>
              </a:solidFill>
              <a:latin typeface="Calibri" panose="020F0502020204030204" pitchFamily="34" charset="0"/>
              <a:cs typeface="Calibri" panose="020F0502020204030204" pitchFamily="34" charset="0"/>
            </a:endParaRPr>
          </a:p>
        </p:txBody>
      </p:sp>
      <p:graphicFrame>
        <p:nvGraphicFramePr>
          <p:cNvPr id="3" name="Tabla 2">
            <a:extLst>
              <a:ext uri="{FF2B5EF4-FFF2-40B4-BE49-F238E27FC236}">
                <a16:creationId xmlns:a16="http://schemas.microsoft.com/office/drawing/2014/main" id="{637F02AF-7881-47EC-A790-64A03941ED57}"/>
              </a:ext>
            </a:extLst>
          </p:cNvPr>
          <p:cNvGraphicFramePr>
            <a:graphicFrameLocks noGrp="1"/>
          </p:cNvGraphicFramePr>
          <p:nvPr/>
        </p:nvGraphicFramePr>
        <p:xfrm>
          <a:off x="801824" y="2276872"/>
          <a:ext cx="10585176" cy="3229039"/>
        </p:xfrm>
        <a:graphic>
          <a:graphicData uri="http://schemas.openxmlformats.org/drawingml/2006/table">
            <a:tbl>
              <a:tblPr firstRow="1" firstCol="1" bandRow="1"/>
              <a:tblGrid>
                <a:gridCol w="8807513">
                  <a:extLst>
                    <a:ext uri="{9D8B030D-6E8A-4147-A177-3AD203B41FA5}">
                      <a16:colId xmlns:a16="http://schemas.microsoft.com/office/drawing/2014/main" val="3789534380"/>
                    </a:ext>
                  </a:extLst>
                </a:gridCol>
                <a:gridCol w="1777663">
                  <a:extLst>
                    <a:ext uri="{9D8B030D-6E8A-4147-A177-3AD203B41FA5}">
                      <a16:colId xmlns:a16="http://schemas.microsoft.com/office/drawing/2014/main" val="2331632173"/>
                    </a:ext>
                  </a:extLst>
                </a:gridCol>
              </a:tblGrid>
              <a:tr h="417195">
                <a:tc>
                  <a:txBody>
                    <a:bodyPr/>
                    <a:lstStyle/>
                    <a:p>
                      <a:pPr algn="ctr">
                        <a:lnSpc>
                          <a:spcPct val="107000"/>
                        </a:lnSpc>
                        <a:spcAft>
                          <a:spcPts val="800"/>
                        </a:spcAft>
                      </a:pPr>
                      <a:r>
                        <a:rPr lang="es-CR"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Acciones estratégicas</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es-CR" sz="2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Horizonte</a:t>
                      </a:r>
                      <a:endParaRPr lang="es-ES"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extLst>
                  <a:ext uri="{0D108BD9-81ED-4DB2-BD59-A6C34878D82A}">
                    <a16:rowId xmlns:a16="http://schemas.microsoft.com/office/drawing/2014/main" val="2899806353"/>
                  </a:ext>
                </a:extLst>
              </a:tr>
              <a:tr h="791845">
                <a:tc>
                  <a:txBody>
                    <a:bodyPr/>
                    <a:lstStyle/>
                    <a:p>
                      <a:pPr marL="457200" indent="-457200">
                        <a:lnSpc>
                          <a:spcPct val="107000"/>
                        </a:lnSpc>
                        <a:spcAft>
                          <a:spcPts val="800"/>
                        </a:spcAft>
                        <a:buFont typeface="+mj-lt"/>
                        <a:buAutoNum type="arabicPeriod"/>
                      </a:pPr>
                      <a:r>
                        <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Integrar sistémicamente la HRT con las políticas nacionales y sectoriales </a:t>
                      </a: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relevantes de desarrollo sostenible (actuales y en formulación).</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60358022"/>
                  </a:ext>
                </a:extLst>
              </a:tr>
              <a:tr h="0">
                <a:tc>
                  <a:txBody>
                    <a:bodyPr/>
                    <a:lstStyle/>
                    <a:p>
                      <a:pPr marL="457200" indent="-457200">
                        <a:lnSpc>
                          <a:spcPct val="107000"/>
                        </a:lnSpc>
                        <a:spcAft>
                          <a:spcPts val="800"/>
                        </a:spcAft>
                        <a:buFont typeface="+mj-lt"/>
                        <a:buAutoNum type="arabicPeriod" startAt="2"/>
                      </a:pPr>
                      <a:r>
                        <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Establecer un modelo de gestión público-privada para la HRT </a:t>
                      </a: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que desarrolle la viabilidad y el impacto previsto.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2017-2030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973220271"/>
                  </a:ext>
                </a:extLst>
              </a:tr>
              <a:tr h="0">
                <a:tc>
                  <a:txBody>
                    <a:bodyPr/>
                    <a:lstStyle/>
                    <a:p>
                      <a:pPr marL="457200" indent="-457200">
                        <a:lnSpc>
                          <a:spcPct val="107000"/>
                        </a:lnSpc>
                        <a:spcAft>
                          <a:spcPts val="800"/>
                        </a:spcAft>
                        <a:buFont typeface="+mj-lt"/>
                        <a:buAutoNum type="arabicPeriod" startAt="3"/>
                      </a:pPr>
                      <a:r>
                        <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Establecer el vínculo de la HRT con los compromisos internacionales del país</a:t>
                      </a: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(OECD, Acuerdos Climáticos, etc.). </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2017-2030</a:t>
                      </a:r>
                      <a:endParaRPr lang="es-E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nchor="ctr">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58092277"/>
                  </a:ext>
                </a:extLst>
              </a:tr>
            </a:tbl>
          </a:graphicData>
        </a:graphic>
      </p:graphicFrame>
    </p:spTree>
    <p:extLst>
      <p:ext uri="{BB962C8B-B14F-4D97-AF65-F5344CB8AC3E}">
        <p14:creationId xmlns:p14="http://schemas.microsoft.com/office/powerpoint/2010/main" val="37833935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B6B1CD-B349-4DF8-9A56-F0256747C7FB}"/>
              </a:ext>
            </a:extLst>
          </p:cNvPr>
          <p:cNvSpPr>
            <a:spLocks noGrp="1"/>
          </p:cNvSpPr>
          <p:nvPr>
            <p:ph type="title"/>
          </p:nvPr>
        </p:nvSpPr>
        <p:spPr>
          <a:xfrm>
            <a:off x="333771" y="188640"/>
            <a:ext cx="11359484" cy="1039939"/>
          </a:xfrm>
        </p:spPr>
        <p:txBody>
          <a:bodyPr>
            <a:noAutofit/>
          </a:bodyPr>
          <a:lstStyle/>
          <a:p>
            <a:pPr algn="ctr"/>
            <a:br>
              <a:rPr lang="es-CR" sz="2400" b="1" i="1" cap="small" dirty="0">
                <a:solidFill>
                  <a:srgbClr val="002060"/>
                </a:solidFill>
                <a:latin typeface="Calibri" panose="020F0502020204030204" pitchFamily="34" charset="0"/>
                <a:cs typeface="Calibri" panose="020F0502020204030204" pitchFamily="34" charset="0"/>
              </a:rPr>
            </a:br>
            <a:r>
              <a:rPr lang="es-CR" sz="2400" b="1" i="1" cap="small" dirty="0">
                <a:solidFill>
                  <a:srgbClr val="002060"/>
                </a:solidFill>
                <a:latin typeface="Calibri" panose="020F0502020204030204" pitchFamily="34" charset="0"/>
                <a:cs typeface="Calibri" panose="020F0502020204030204" pitchFamily="34" charset="0"/>
              </a:rPr>
              <a:t>2.  </a:t>
            </a:r>
            <a:r>
              <a:rPr lang="es-CR" sz="2400" b="1" dirty="0">
                <a:latin typeface="Calibri" panose="020F0502020204030204" pitchFamily="34" charset="0"/>
                <a:ea typeface="Times New Roman" panose="02020603050405020304" pitchFamily="18" charset="0"/>
                <a:cs typeface="Calibri" panose="020F0502020204030204" pitchFamily="34" charset="0"/>
              </a:rPr>
              <a:t>Desarrollar condiciones habilitantes para el desarrollo de mercados de oferta y demanda para aplicaciones de bioenergía en calor de proceso industrial, mediante la mejora de políticas, normativas y marcos reguladores</a:t>
            </a:r>
            <a:endParaRPr lang="es-CR" sz="2400" i="1" dirty="0">
              <a:solidFill>
                <a:srgbClr val="002060"/>
              </a:solidFill>
              <a:latin typeface="Calibri" panose="020F0502020204030204" pitchFamily="34" charset="0"/>
              <a:cs typeface="Calibri" panose="020F0502020204030204" pitchFamily="34" charset="0"/>
            </a:endParaRPr>
          </a:p>
        </p:txBody>
      </p:sp>
      <p:graphicFrame>
        <p:nvGraphicFramePr>
          <p:cNvPr id="4" name="Tabla 3">
            <a:extLst>
              <a:ext uri="{FF2B5EF4-FFF2-40B4-BE49-F238E27FC236}">
                <a16:creationId xmlns:a16="http://schemas.microsoft.com/office/drawing/2014/main" id="{7D54535B-7A1D-45E9-9242-33E2D277BE0E}"/>
              </a:ext>
            </a:extLst>
          </p:cNvPr>
          <p:cNvGraphicFramePr>
            <a:graphicFrameLocks noGrp="1"/>
          </p:cNvGraphicFramePr>
          <p:nvPr>
            <p:extLst>
              <p:ext uri="{D42A27DB-BD31-4B8C-83A1-F6EECF244321}">
                <p14:modId xmlns:p14="http://schemas.microsoft.com/office/powerpoint/2010/main" val="215514418"/>
              </p:ext>
            </p:extLst>
          </p:nvPr>
        </p:nvGraphicFramePr>
        <p:xfrm>
          <a:off x="189757" y="1249296"/>
          <a:ext cx="11665296" cy="5317472"/>
        </p:xfrm>
        <a:graphic>
          <a:graphicData uri="http://schemas.openxmlformats.org/drawingml/2006/table">
            <a:tbl>
              <a:tblPr firstRow="1" firstCol="1" bandRow="1"/>
              <a:tblGrid>
                <a:gridCol w="10112419">
                  <a:extLst>
                    <a:ext uri="{9D8B030D-6E8A-4147-A177-3AD203B41FA5}">
                      <a16:colId xmlns:a16="http://schemas.microsoft.com/office/drawing/2014/main" val="134374165"/>
                    </a:ext>
                  </a:extLst>
                </a:gridCol>
                <a:gridCol w="1552877">
                  <a:extLst>
                    <a:ext uri="{9D8B030D-6E8A-4147-A177-3AD203B41FA5}">
                      <a16:colId xmlns:a16="http://schemas.microsoft.com/office/drawing/2014/main" val="1354696848"/>
                    </a:ext>
                  </a:extLst>
                </a:gridCol>
              </a:tblGrid>
              <a:tr h="588500">
                <a:tc>
                  <a:txBody>
                    <a:bodyPr/>
                    <a:lstStyle/>
                    <a:p>
                      <a:pPr marL="0" lvl="0" indent="0" algn="ctr">
                        <a:lnSpc>
                          <a:spcPct val="107000"/>
                        </a:lnSpc>
                        <a:spcAft>
                          <a:spcPts val="800"/>
                        </a:spcAft>
                        <a:buFont typeface="+mj-lt"/>
                        <a:buNone/>
                      </a:pPr>
                      <a:r>
                        <a:rPr lang="es-CR" sz="24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Acciones estratégicas</a:t>
                      </a:r>
                      <a:endParaRPr lang="es-ES" sz="24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tx1">
                        <a:lumMod val="20000"/>
                        <a:lumOff val="80000"/>
                      </a:schemeClr>
                    </a:solidFill>
                  </a:tcPr>
                </a:tc>
                <a:tc>
                  <a:txBody>
                    <a:bodyPr/>
                    <a:lstStyle/>
                    <a:p>
                      <a:pPr marL="0" indent="0" algn="ctr">
                        <a:lnSpc>
                          <a:spcPct val="107000"/>
                        </a:lnSpc>
                        <a:spcAft>
                          <a:spcPts val="800"/>
                        </a:spcAft>
                        <a:buFont typeface="+mj-lt"/>
                        <a:buNone/>
                      </a:pPr>
                      <a:r>
                        <a:rPr lang="es-CR" sz="24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Horizonte</a:t>
                      </a:r>
                      <a:endParaRPr lang="es-ES" sz="24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chemeClr val="tx1">
                        <a:lumMod val="20000"/>
                        <a:lumOff val="80000"/>
                      </a:schemeClr>
                    </a:solidFill>
                  </a:tcPr>
                </a:tc>
                <a:extLst>
                  <a:ext uri="{0D108BD9-81ED-4DB2-BD59-A6C34878D82A}">
                    <a16:rowId xmlns:a16="http://schemas.microsoft.com/office/drawing/2014/main" val="4107949529"/>
                  </a:ext>
                </a:extLst>
              </a:tr>
              <a:tr h="588500">
                <a:tc>
                  <a:txBody>
                    <a:bodyPr/>
                    <a:lstStyle/>
                    <a:p>
                      <a:pPr marL="342900" lvl="0" indent="-342900">
                        <a:lnSpc>
                          <a:spcPct val="107000"/>
                        </a:lnSpc>
                        <a:spcAft>
                          <a:spcPts val="800"/>
                        </a:spcAft>
                        <a:buFont typeface="+mj-lt"/>
                        <a:buAutoNum type="arabicPeriod"/>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Desarrollar y adoptar normas y estándares de calidad </a:t>
                      </a:r>
                      <a:r>
                        <a:rPr lang="es-CR"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biomasa como energético en calor de proceso en el sector industrial para generar conocimiento y confianza de su uso en la cadena de valor. </a:t>
                      </a:r>
                      <a:endParaRPr lang="es-ES"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marL="0" indent="0">
                        <a:lnSpc>
                          <a:spcPct val="107000"/>
                        </a:lnSpc>
                        <a:spcAft>
                          <a:spcPts val="800"/>
                        </a:spcAft>
                        <a:buFont typeface="+mj-lt"/>
                        <a:buNone/>
                      </a:pPr>
                      <a:r>
                        <a:rPr lang="es-CR" sz="20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20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355929648"/>
                  </a:ext>
                </a:extLst>
              </a:tr>
              <a:tr h="1471295">
                <a:tc>
                  <a:txBody>
                    <a:bodyPr/>
                    <a:lstStyle/>
                    <a:p>
                      <a:pPr marL="342900" lvl="0" indent="-342900">
                        <a:lnSpc>
                          <a:spcPct val="107000"/>
                        </a:lnSpc>
                        <a:spcAft>
                          <a:spcPts val="800"/>
                        </a:spcAft>
                        <a:buFont typeface="+mj-lt"/>
                        <a:buAutoNum type="arabicPeriod" startAt="2"/>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Introducir requerimientos mandatorios sobre sostenibilidad en la </a:t>
                      </a:r>
                      <a:r>
                        <a:rPr lang="es-CR"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producción de biomasa derivados de la producción agrícola o plantaciones dedicadas para bioenergía u otros usos para prevenir consecuencias negativas en la dinámica económica, social y ambiental. Este abordaje podría iniciar con desarrollos voluntarios y evolucionar a requerimientos mandatorios. Deberá incluir elementos de sostenibilidad sobre las prácticas actuales de manejo de residuos y el desarrollo y aplicación de procedimientos y protocolos para prácticas productivas mejoradas </a:t>
                      </a:r>
                      <a:endParaRPr lang="es-ES"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marL="0" indent="0">
                        <a:lnSpc>
                          <a:spcPct val="107000"/>
                        </a:lnSpc>
                        <a:spcAft>
                          <a:spcPts val="800"/>
                        </a:spcAft>
                        <a:buFont typeface="+mj-lt"/>
                        <a:buNone/>
                      </a:pPr>
                      <a:r>
                        <a:rPr lang="es-CR" sz="20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20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173614797"/>
                  </a:ext>
                </a:extLst>
              </a:tr>
              <a:tr h="729502">
                <a:tc>
                  <a:txBody>
                    <a:bodyPr/>
                    <a:lstStyle/>
                    <a:p>
                      <a:pPr marL="342900" lvl="0" indent="-342900">
                        <a:lnSpc>
                          <a:spcPct val="107000"/>
                        </a:lnSpc>
                        <a:spcAft>
                          <a:spcPts val="800"/>
                        </a:spcAft>
                        <a:buFont typeface="+mj-lt"/>
                        <a:buAutoNum type="arabicPeriod" startAt="3"/>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Establecer impuestos de carbono que faciliten el desarrollo de tecnologías y </a:t>
                      </a:r>
                      <a:r>
                        <a:rPr lang="es-CR"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prácticas de bajo carbono, como las fuentes de energía renovable y la eficiencia energética para viabilizar su contribución en la mitigación climática. </a:t>
                      </a:r>
                      <a:endParaRPr lang="es-ES"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marL="0" indent="0">
                        <a:lnSpc>
                          <a:spcPct val="107000"/>
                        </a:lnSpc>
                        <a:spcAft>
                          <a:spcPts val="800"/>
                        </a:spcAft>
                        <a:buFont typeface="+mj-lt"/>
                        <a:buNone/>
                      </a:pPr>
                      <a:r>
                        <a:rPr lang="es-CR" sz="20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20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039436342"/>
                  </a:ext>
                </a:extLst>
              </a:tr>
              <a:tr h="117698">
                <a:tc>
                  <a:txBody>
                    <a:bodyPr/>
                    <a:lstStyle/>
                    <a:p>
                      <a:pPr marL="342900" lvl="0" indent="-342900">
                        <a:lnSpc>
                          <a:spcPct val="107000"/>
                        </a:lnSpc>
                        <a:spcAft>
                          <a:spcPts val="800"/>
                        </a:spcAft>
                        <a:buFont typeface="+mj-lt"/>
                        <a:buAutoNum type="arabicPeriod" startAt="4"/>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Incluir las tecnologías de bioenergía dentro de los alcances de la Ley No. 8829</a:t>
                      </a:r>
                      <a:r>
                        <a:rPr lang="es-CR"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incluyendo recolección, manejo, preparación y logística, además de uso y aprovechamiento final. Modificar el artículo 38 de la Ley </a:t>
                      </a:r>
                      <a:r>
                        <a:rPr lang="es-CR" sz="1800" b="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a:t>
                      </a:r>
                      <a:r>
                        <a:rPr lang="es-CR"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7447 Regulación del uso racional de la Energía, de 03/11/1994 y sus reformas, Ley para Incentivar el desarrollo y la utilización de Fuentes renovables de Energía. Promover la eliminación paulatina del arancel para estas tecnologías en el Marco del Acuerdo sobre Bienes Ambientales </a:t>
                      </a:r>
                      <a:endParaRPr lang="es-ES"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marL="0" indent="0">
                        <a:lnSpc>
                          <a:spcPct val="107000"/>
                        </a:lnSpc>
                        <a:spcAft>
                          <a:spcPts val="800"/>
                        </a:spcAft>
                        <a:buFont typeface="+mj-lt"/>
                        <a:buNone/>
                      </a:pPr>
                      <a:r>
                        <a:rPr lang="es-CR" sz="20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2017-2020</a:t>
                      </a:r>
                      <a:endParaRPr lang="es-ES" sz="20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290" marR="3429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4293157097"/>
                  </a:ext>
                </a:extLst>
              </a:tr>
            </a:tbl>
          </a:graphicData>
        </a:graphic>
      </p:graphicFrame>
    </p:spTree>
    <p:extLst>
      <p:ext uri="{BB962C8B-B14F-4D97-AF65-F5344CB8AC3E}">
        <p14:creationId xmlns:p14="http://schemas.microsoft.com/office/powerpoint/2010/main" val="37283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B7F1F-C063-4959-AEB7-3E9B073A4A44}"/>
              </a:ext>
            </a:extLst>
          </p:cNvPr>
          <p:cNvSpPr>
            <a:spLocks noGrp="1"/>
          </p:cNvSpPr>
          <p:nvPr>
            <p:ph type="title"/>
          </p:nvPr>
        </p:nvSpPr>
        <p:spPr>
          <a:xfrm>
            <a:off x="333772" y="260648"/>
            <a:ext cx="11093152" cy="946458"/>
          </a:xfrm>
        </p:spPr>
        <p:txBody>
          <a:bodyPr>
            <a:normAutofit/>
          </a:bodyPr>
          <a:lstStyle/>
          <a:p>
            <a:pPr algn="ctr"/>
            <a:r>
              <a:rPr lang="es-CR" sz="3200" b="1" i="1" dirty="0">
                <a:latin typeface="Calibri" panose="020F0502020204030204" pitchFamily="34" charset="0"/>
                <a:cs typeface="Calibri" panose="020F0502020204030204" pitchFamily="34" charset="0"/>
              </a:rPr>
              <a:t>3. Establecer y fortalecer mecanismos de apoyo financiero para impulsar la industria de biomasa</a:t>
            </a:r>
          </a:p>
        </p:txBody>
      </p:sp>
      <p:graphicFrame>
        <p:nvGraphicFramePr>
          <p:cNvPr id="8" name="Tabla 7">
            <a:extLst>
              <a:ext uri="{FF2B5EF4-FFF2-40B4-BE49-F238E27FC236}">
                <a16:creationId xmlns:a16="http://schemas.microsoft.com/office/drawing/2014/main" id="{1988268F-587E-49D5-951E-F393E8A8038A}"/>
              </a:ext>
            </a:extLst>
          </p:cNvPr>
          <p:cNvGraphicFramePr>
            <a:graphicFrameLocks noGrp="1"/>
          </p:cNvGraphicFramePr>
          <p:nvPr/>
        </p:nvGraphicFramePr>
        <p:xfrm>
          <a:off x="333772" y="1415414"/>
          <a:ext cx="11305256" cy="5120577"/>
        </p:xfrm>
        <a:graphic>
          <a:graphicData uri="http://schemas.openxmlformats.org/drawingml/2006/table">
            <a:tbl>
              <a:tblPr firstRow="1" firstCol="1" bandRow="1"/>
              <a:tblGrid>
                <a:gridCol w="9649072">
                  <a:extLst>
                    <a:ext uri="{9D8B030D-6E8A-4147-A177-3AD203B41FA5}">
                      <a16:colId xmlns:a16="http://schemas.microsoft.com/office/drawing/2014/main" val="567884025"/>
                    </a:ext>
                  </a:extLst>
                </a:gridCol>
                <a:gridCol w="1656184">
                  <a:extLst>
                    <a:ext uri="{9D8B030D-6E8A-4147-A177-3AD203B41FA5}">
                      <a16:colId xmlns:a16="http://schemas.microsoft.com/office/drawing/2014/main" val="4122577521"/>
                    </a:ext>
                  </a:extLst>
                </a:gridCol>
              </a:tblGrid>
              <a:tr h="0">
                <a:tc>
                  <a:txBody>
                    <a:bodyPr/>
                    <a:lstStyle/>
                    <a:p>
                      <a:pPr algn="ctr">
                        <a:lnSpc>
                          <a:spcPct val="107000"/>
                        </a:lnSpc>
                        <a:spcAft>
                          <a:spcPts val="800"/>
                        </a:spcAft>
                      </a:pPr>
                      <a:r>
                        <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ACCIONES ESTRATÉGICAS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es-CR" sz="2400" b="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HORIZONTE</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extLst>
                  <a:ext uri="{0D108BD9-81ED-4DB2-BD59-A6C34878D82A}">
                    <a16:rowId xmlns:a16="http://schemas.microsoft.com/office/drawing/2014/main" val="2598214682"/>
                  </a:ext>
                </a:extLst>
              </a:tr>
              <a:tr h="337820">
                <a:tc>
                  <a:txBody>
                    <a:bodyPr/>
                    <a:lstStyle/>
                    <a:p>
                      <a:pPr>
                        <a:lnSpc>
                          <a:spcPct val="107000"/>
                        </a:lnSpc>
                        <a:spcAft>
                          <a:spcPts val="800"/>
                        </a:spcAft>
                      </a:pPr>
                      <a:r>
                        <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Crear incentivos económicos y financieros </a:t>
                      </a: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para impulsar el desarrollo de esquemas asociativos que generen oferta de biomasa (incluyendo la biomasa residual, las plantaciones bioenergéticas y otros acarreadores de la biomasa que contribuyan a aumentar y garantizar la oferta en el mercado. </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5" marR="31115"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24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31115" marR="31115"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259270812"/>
                  </a:ext>
                </a:extLst>
              </a:tr>
              <a:tr h="676275">
                <a:tc>
                  <a:txBody>
                    <a:bodyPr/>
                    <a:lstStyle/>
                    <a:p>
                      <a:pPr>
                        <a:lnSpc>
                          <a:spcPct val="107000"/>
                        </a:lnSpc>
                        <a:spcAft>
                          <a:spcPts val="800"/>
                        </a:spcAft>
                      </a:pPr>
                      <a:r>
                        <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Establecer productos de banca de desarrollo </a:t>
                      </a: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que financien emprendimientos de tratamiento y preparación de biomasa, para incrementar la participación de pequeños y medianos oferentes de biomasa en encadenamientos rurales agrícolas.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5" marR="31115"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240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2400">
                        <a:effectLst/>
                        <a:latin typeface="Calibri" panose="020F0502020204030204" pitchFamily="34" charset="0"/>
                        <a:ea typeface="Calibri" panose="020F0502020204030204" pitchFamily="34" charset="0"/>
                        <a:cs typeface="Times New Roman" panose="02020603050405020304" pitchFamily="18" charset="0"/>
                      </a:endParaRPr>
                    </a:p>
                  </a:txBody>
                  <a:tcPr marL="31115" marR="31115"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07831149"/>
                  </a:ext>
                </a:extLst>
              </a:tr>
              <a:tr h="676275">
                <a:tc>
                  <a:txBody>
                    <a:bodyPr/>
                    <a:lstStyle/>
                    <a:p>
                      <a:pPr>
                        <a:lnSpc>
                          <a:spcPct val="107000"/>
                        </a:lnSpc>
                        <a:spcAft>
                          <a:spcPts val="800"/>
                        </a:spcAft>
                      </a:pPr>
                      <a:r>
                        <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Establecer facilidades financieras y de manejo de riesgo </a:t>
                      </a: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inversión para proyectos de conversión bioenergética de biomasa que apoyen a los desarrolladores de proyecto a realizar una gestión efectiva de las inversiones requeridas.</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5" marR="31115"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24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2017-2030</a:t>
                      </a:r>
                      <a:endParaRPr lang="es-E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31115" marR="31115"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012323439"/>
                  </a:ext>
                </a:extLst>
              </a:tr>
            </a:tbl>
          </a:graphicData>
        </a:graphic>
      </p:graphicFrame>
    </p:spTree>
    <p:extLst>
      <p:ext uri="{BB962C8B-B14F-4D97-AF65-F5344CB8AC3E}">
        <p14:creationId xmlns:p14="http://schemas.microsoft.com/office/powerpoint/2010/main" val="36161481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a:xfrm>
            <a:off x="1" y="116632"/>
            <a:ext cx="12188824" cy="1656184"/>
          </a:xfrm>
        </p:spPr>
        <p:txBody>
          <a:bodyPr>
            <a:noAutofit/>
          </a:bodyPr>
          <a:lstStyle/>
          <a:p>
            <a:pPr lvl="0" algn="ctr"/>
            <a:r>
              <a:rPr lang="es-ES" sz="4000" b="1" i="1" dirty="0">
                <a:solidFill>
                  <a:srgbClr val="273A59"/>
                </a:solidFill>
                <a:latin typeface="Calibri" panose="020F0502020204030204" pitchFamily="34" charset="0"/>
                <a:ea typeface="+mn-ea"/>
                <a:cs typeface="Calibri" panose="020F0502020204030204" pitchFamily="34" charset="0"/>
              </a:rPr>
              <a:t>1.	Proyecto ejecutado en el Marco de Implementación del VII Plan Nacional de Energía 2015-2030</a:t>
            </a:r>
            <a:br>
              <a:rPr lang="es-ES" b="1" i="1" dirty="0"/>
            </a:br>
            <a:endParaRPr lang="es-CR" b="1" i="1" dirty="0"/>
          </a:p>
        </p:txBody>
      </p:sp>
      <p:sp>
        <p:nvSpPr>
          <p:cNvPr id="3" name="2 Marcador de número de diapositiva"/>
          <p:cNvSpPr>
            <a:spLocks noGrp="1"/>
          </p:cNvSpPr>
          <p:nvPr>
            <p:ph type="sldNum" sz="quarter" idx="12"/>
          </p:nvPr>
        </p:nvSpPr>
        <p:spPr/>
        <p:txBody>
          <a:bodyPr/>
          <a:lstStyle/>
          <a:p>
            <a:fld id="{61733A0F-1145-42CE-8797-1D880AF10468}" type="slidenum">
              <a:rPr lang="es-CR" smtClean="0"/>
              <a:pPr/>
              <a:t>3</a:t>
            </a:fld>
            <a:endParaRPr lang="es-CR" dirty="0"/>
          </a:p>
        </p:txBody>
      </p:sp>
      <p:graphicFrame>
        <p:nvGraphicFramePr>
          <p:cNvPr id="4" name="3 Marcador de contenido"/>
          <p:cNvGraphicFramePr>
            <a:graphicFrameLocks noGrp="1"/>
          </p:cNvGraphicFramePr>
          <p:nvPr>
            <p:ph idx="4294967295"/>
            <p:extLst>
              <p:ext uri="{D42A27DB-BD31-4B8C-83A1-F6EECF244321}">
                <p14:modId xmlns:p14="http://schemas.microsoft.com/office/powerpoint/2010/main" val="2128807647"/>
              </p:ext>
            </p:extLst>
          </p:nvPr>
        </p:nvGraphicFramePr>
        <p:xfrm>
          <a:off x="1773932" y="1436292"/>
          <a:ext cx="8640960" cy="525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09508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F91EB-57B3-40CC-92CB-DAC3552F988D}"/>
              </a:ext>
            </a:extLst>
          </p:cNvPr>
          <p:cNvSpPr>
            <a:spLocks noGrp="1"/>
          </p:cNvSpPr>
          <p:nvPr>
            <p:ph type="title"/>
          </p:nvPr>
        </p:nvSpPr>
        <p:spPr>
          <a:xfrm>
            <a:off x="333772" y="188640"/>
            <a:ext cx="11025477" cy="974807"/>
          </a:xfrm>
        </p:spPr>
        <p:txBody>
          <a:bodyPr>
            <a:normAutofit/>
          </a:bodyPr>
          <a:lstStyle/>
          <a:p>
            <a:pPr algn="ctr"/>
            <a:r>
              <a:rPr lang="es-CR" sz="3200" b="1" i="1" dirty="0">
                <a:latin typeface="Calibri" panose="020F0502020204030204" pitchFamily="34" charset="0"/>
                <a:cs typeface="Calibri" panose="020F0502020204030204" pitchFamily="34" charset="0"/>
              </a:rPr>
              <a:t>4. Establecer y fortalecer mecanismos de apoyo técnico para incrementar la competitividad, productividad e innovaci</a:t>
            </a:r>
            <a:r>
              <a:rPr lang="es-CR" sz="3200" b="1" dirty="0"/>
              <a:t>ón</a:t>
            </a:r>
          </a:p>
        </p:txBody>
      </p:sp>
      <p:graphicFrame>
        <p:nvGraphicFramePr>
          <p:cNvPr id="3" name="Tabla 2">
            <a:extLst>
              <a:ext uri="{FF2B5EF4-FFF2-40B4-BE49-F238E27FC236}">
                <a16:creationId xmlns:a16="http://schemas.microsoft.com/office/drawing/2014/main" id="{FCE7EF4C-12B8-4DFC-B335-921222F8CF8F}"/>
              </a:ext>
            </a:extLst>
          </p:cNvPr>
          <p:cNvGraphicFramePr>
            <a:graphicFrameLocks noGrp="1"/>
          </p:cNvGraphicFramePr>
          <p:nvPr>
            <p:extLst>
              <p:ext uri="{D42A27DB-BD31-4B8C-83A1-F6EECF244321}">
                <p14:modId xmlns:p14="http://schemas.microsoft.com/office/powerpoint/2010/main" val="3515220313"/>
              </p:ext>
            </p:extLst>
          </p:nvPr>
        </p:nvGraphicFramePr>
        <p:xfrm>
          <a:off x="405780" y="1163447"/>
          <a:ext cx="11449273" cy="5594947"/>
        </p:xfrm>
        <a:graphic>
          <a:graphicData uri="http://schemas.openxmlformats.org/drawingml/2006/table">
            <a:tbl>
              <a:tblPr firstRow="1" firstCol="1" bandRow="1"/>
              <a:tblGrid>
                <a:gridCol w="10009112">
                  <a:extLst>
                    <a:ext uri="{9D8B030D-6E8A-4147-A177-3AD203B41FA5}">
                      <a16:colId xmlns:a16="http://schemas.microsoft.com/office/drawing/2014/main" val="2396376180"/>
                    </a:ext>
                  </a:extLst>
                </a:gridCol>
                <a:gridCol w="1440161">
                  <a:extLst>
                    <a:ext uri="{9D8B030D-6E8A-4147-A177-3AD203B41FA5}">
                      <a16:colId xmlns:a16="http://schemas.microsoft.com/office/drawing/2014/main" val="1760264955"/>
                    </a:ext>
                  </a:extLst>
                </a:gridCol>
              </a:tblGrid>
              <a:tr h="267590">
                <a:tc>
                  <a:txBody>
                    <a:bodyPr/>
                    <a:lstStyle/>
                    <a:p>
                      <a:pPr algn="ctr">
                        <a:lnSpc>
                          <a:spcPct val="107000"/>
                        </a:lnSpc>
                        <a:spcAft>
                          <a:spcPts val="800"/>
                        </a:spcAft>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ACCIONES ESTRATÉGICAS</a:t>
                      </a:r>
                      <a:endParaRPr lang="es-E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9643" marR="39643"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HORIZONTE</a:t>
                      </a:r>
                      <a:endParaRPr lang="es-ES"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5695" marR="25695"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extLst>
                  <a:ext uri="{0D108BD9-81ED-4DB2-BD59-A6C34878D82A}">
                    <a16:rowId xmlns:a16="http://schemas.microsoft.com/office/drawing/2014/main" val="1675737813"/>
                  </a:ext>
                </a:extLst>
              </a:tr>
              <a:tr h="300993">
                <a:tc>
                  <a:txBody>
                    <a:bodyPr/>
                    <a:lstStyle/>
                    <a:p>
                      <a:pPr>
                        <a:lnSpc>
                          <a:spcPct val="107000"/>
                        </a:lnSpc>
                        <a:spcAft>
                          <a:spcPts val="800"/>
                        </a:spcAft>
                      </a:pPr>
                      <a:r>
                        <a:rPr lang="es-C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Fortalecer entidades asociativas </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que agrupen a la cadena de valor de la bioenergía. </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2017-2020</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851793371"/>
                  </a:ext>
                </a:extLst>
              </a:tr>
              <a:tr h="300993">
                <a:tc>
                  <a:txBody>
                    <a:bodyPr/>
                    <a:lstStyle/>
                    <a:p>
                      <a:pPr>
                        <a:lnSpc>
                          <a:spcPct val="107000"/>
                        </a:lnSpc>
                        <a:spcAft>
                          <a:spcPts val="800"/>
                        </a:spcAft>
                      </a:pPr>
                      <a:r>
                        <a:rPr lang="es-C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Fomentar la producción bioenergética temprana </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basada en biomasas (</a:t>
                      </a:r>
                      <a:r>
                        <a:rPr lang="es-CR" sz="1600" b="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feedstocks</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de bajo riesgo (residuos/otros) para permitir el desarrollo de articulaciones locales.</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2017-2020</a:t>
                      </a:r>
                      <a:endParaRPr lang="es-ES" sz="14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416895904"/>
                  </a:ext>
                </a:extLst>
              </a:tr>
              <a:tr h="842047">
                <a:tc>
                  <a:txBody>
                    <a:bodyPr/>
                    <a:lstStyle/>
                    <a:p>
                      <a:pPr>
                        <a:lnSpc>
                          <a:spcPct val="107000"/>
                        </a:lnSpc>
                        <a:spcAft>
                          <a:spcPts val="800"/>
                        </a:spcAft>
                      </a:pPr>
                      <a:r>
                        <a:rPr lang="es-C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Crear un sistema de información sobre biomasas disponibles </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(sólidas, líquidas o gaseosas), que permita a proveedores y compradores establecer relaciones comerciales y Una Comunidad de Práctica para que actores interesados puedan mejorar su conocimiento sobre tecnologías, aplicaciones, recursos biomásicos e innovaciones requeridas y puedan conocer los medios de apoyo; aprovechando el desarrollo de plataformas de información en la web. </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14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598793904"/>
                  </a:ext>
                </a:extLst>
              </a:tr>
              <a:tr h="564546">
                <a:tc>
                  <a:txBody>
                    <a:bodyPr/>
                    <a:lstStyle/>
                    <a:p>
                      <a:pPr>
                        <a:lnSpc>
                          <a:spcPct val="107000"/>
                        </a:lnSpc>
                        <a:spcAft>
                          <a:spcPts val="800"/>
                        </a:spcAft>
                      </a:pPr>
                      <a:r>
                        <a:rPr lang="es-C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Facilitar la integración de actores en las cadenas de valor agregado</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mediante la instalación y desarrollo de programas de fortalecimiento de capacidades y apertura de oportunidades en la oferta, acarreo y demanda de biomasa para (pasantías, intercambios, seminarios, talleres y Congresos).</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14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513295139"/>
                  </a:ext>
                </a:extLst>
              </a:tr>
              <a:tr h="344160">
                <a:tc>
                  <a:txBody>
                    <a:bodyPr/>
                    <a:lstStyle/>
                    <a:p>
                      <a:pPr>
                        <a:lnSpc>
                          <a:spcPct val="107000"/>
                        </a:lnSpc>
                        <a:spcAft>
                          <a:spcPts val="800"/>
                        </a:spcAft>
                      </a:pPr>
                      <a:r>
                        <a:rPr lang="es-C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Establecer programas para el desarrollo de la industria de biomasa </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(pilotos, asistencia técnica, campañas) para aumentar la confianza y superar barreras no económicas en los mercados. </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14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640544078"/>
                  </a:ext>
                </a:extLst>
              </a:tr>
              <a:tr h="277868">
                <a:tc>
                  <a:txBody>
                    <a:bodyPr/>
                    <a:lstStyle/>
                    <a:p>
                      <a:pPr>
                        <a:lnSpc>
                          <a:spcPct val="107000"/>
                        </a:lnSpc>
                        <a:spcAft>
                          <a:spcPts val="800"/>
                        </a:spcAft>
                      </a:pPr>
                      <a:r>
                        <a:rPr lang="es-C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Establecer un mercado formal de biomasa residual</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tanto para su uso energético como para otros usos de valor agregado, para generar mejores condiciones de oferta. </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14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687412684"/>
                  </a:ext>
                </a:extLst>
              </a:tr>
              <a:tr h="325219">
                <a:tc>
                  <a:txBody>
                    <a:bodyPr/>
                    <a:lstStyle/>
                    <a:p>
                      <a:pPr>
                        <a:lnSpc>
                          <a:spcPct val="107000"/>
                        </a:lnSpc>
                        <a:spcAft>
                          <a:spcPts val="800"/>
                        </a:spcAft>
                      </a:pPr>
                      <a:r>
                        <a:rPr lang="es-C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Promover la innovación en encadenamientos de biomasa</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en modelos de negocio y soporte para la estructuración de oportunidades y proyectos en el sector industrial. </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1400" b="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901788989"/>
                  </a:ext>
                </a:extLst>
              </a:tr>
              <a:tr h="490399">
                <a:tc>
                  <a:txBody>
                    <a:bodyPr/>
                    <a:lstStyle/>
                    <a:p>
                      <a:pPr>
                        <a:lnSpc>
                          <a:spcPct val="107000"/>
                        </a:lnSpc>
                        <a:spcAft>
                          <a:spcPts val="800"/>
                        </a:spcAft>
                      </a:pPr>
                      <a:r>
                        <a:rPr lang="es-C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Promover buenas prácticas de manejo de energía y sustitución de combustibles en la industria </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(incluyendo las mejores prácticas bioenergéticas) para demostrar el potencial de la biomasa en procesos de uso de calor. </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48573657"/>
                  </a:ext>
                </a:extLst>
              </a:tr>
              <a:tr h="477184">
                <a:tc>
                  <a:txBody>
                    <a:bodyPr/>
                    <a:lstStyle/>
                    <a:p>
                      <a:pPr>
                        <a:lnSpc>
                          <a:spcPct val="107000"/>
                        </a:lnSpc>
                        <a:spcAft>
                          <a:spcPts val="800"/>
                        </a:spcAft>
                      </a:pPr>
                      <a:r>
                        <a:rPr lang="es-CR" sz="16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Establecer alianzas público-privadas </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t>
                      </a:r>
                      <a:r>
                        <a:rPr lang="es-CR" sz="1600" b="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p.e</a:t>
                      </a: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centros aceleradores de tecnologías de bajo carbono y/o energéticas) para fomentar la adopción y la inversión en el despliegue tecnológico de la HRT. </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2017-2030</a:t>
                      </a:r>
                      <a:endParaRPr lang="es-ES" sz="14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871" marR="34871" marT="477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4247593206"/>
                  </a:ext>
                </a:extLst>
              </a:tr>
            </a:tbl>
          </a:graphicData>
        </a:graphic>
      </p:graphicFrame>
    </p:spTree>
    <p:extLst>
      <p:ext uri="{BB962C8B-B14F-4D97-AF65-F5344CB8AC3E}">
        <p14:creationId xmlns:p14="http://schemas.microsoft.com/office/powerpoint/2010/main" val="41239641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9D329-46A9-4E35-BFF8-3179F6782E06}"/>
              </a:ext>
            </a:extLst>
          </p:cNvPr>
          <p:cNvSpPr>
            <a:spLocks noGrp="1"/>
          </p:cNvSpPr>
          <p:nvPr>
            <p:ph type="title"/>
          </p:nvPr>
        </p:nvSpPr>
        <p:spPr>
          <a:xfrm>
            <a:off x="189757" y="138482"/>
            <a:ext cx="11531859" cy="417554"/>
          </a:xfrm>
        </p:spPr>
        <p:txBody>
          <a:bodyPr>
            <a:normAutofit fontScale="90000"/>
          </a:bodyPr>
          <a:lstStyle/>
          <a:p>
            <a:pPr algn="ctr"/>
            <a:r>
              <a:rPr lang="es-CR" sz="3200" b="1" i="1" dirty="0">
                <a:latin typeface="Calibri" panose="020F0502020204030204" pitchFamily="34" charset="0"/>
                <a:cs typeface="Calibri" panose="020F0502020204030204" pitchFamily="34" charset="0"/>
              </a:rPr>
              <a:t>5. Fortalecer la investigación, desarrollo y demostración (I&amp;D+D)</a:t>
            </a:r>
          </a:p>
        </p:txBody>
      </p:sp>
      <p:graphicFrame>
        <p:nvGraphicFramePr>
          <p:cNvPr id="3" name="Tabla 2">
            <a:extLst>
              <a:ext uri="{FF2B5EF4-FFF2-40B4-BE49-F238E27FC236}">
                <a16:creationId xmlns:a16="http://schemas.microsoft.com/office/drawing/2014/main" id="{F5A45386-5CBC-4413-A325-D719E693422C}"/>
              </a:ext>
            </a:extLst>
          </p:cNvPr>
          <p:cNvGraphicFramePr>
            <a:graphicFrameLocks noGrp="1"/>
          </p:cNvGraphicFramePr>
          <p:nvPr>
            <p:extLst>
              <p:ext uri="{D42A27DB-BD31-4B8C-83A1-F6EECF244321}">
                <p14:modId xmlns:p14="http://schemas.microsoft.com/office/powerpoint/2010/main" val="3114420363"/>
              </p:ext>
            </p:extLst>
          </p:nvPr>
        </p:nvGraphicFramePr>
        <p:xfrm>
          <a:off x="189757" y="764704"/>
          <a:ext cx="11598578" cy="5560500"/>
        </p:xfrm>
        <a:graphic>
          <a:graphicData uri="http://schemas.openxmlformats.org/drawingml/2006/table">
            <a:tbl>
              <a:tblPr firstRow="1" firstCol="1" bandRow="1"/>
              <a:tblGrid>
                <a:gridCol w="10341012">
                  <a:extLst>
                    <a:ext uri="{9D8B030D-6E8A-4147-A177-3AD203B41FA5}">
                      <a16:colId xmlns:a16="http://schemas.microsoft.com/office/drawing/2014/main" val="1908908877"/>
                    </a:ext>
                  </a:extLst>
                </a:gridCol>
                <a:gridCol w="1257566">
                  <a:extLst>
                    <a:ext uri="{9D8B030D-6E8A-4147-A177-3AD203B41FA5}">
                      <a16:colId xmlns:a16="http://schemas.microsoft.com/office/drawing/2014/main" val="650405109"/>
                    </a:ext>
                  </a:extLst>
                </a:gridCol>
              </a:tblGrid>
              <a:tr h="374663">
                <a:tc>
                  <a:txBody>
                    <a:bodyPr/>
                    <a:lstStyle/>
                    <a:p>
                      <a:pPr algn="ctr">
                        <a:lnSpc>
                          <a:spcPct val="107000"/>
                        </a:lnSpc>
                        <a:spcAft>
                          <a:spcPts val="800"/>
                        </a:spcAft>
                      </a:pPr>
                      <a:r>
                        <a:rPr lang="es-CR"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ACCIONES ESTRATÉGICAS</a:t>
                      </a:r>
                      <a:endParaRPr lang="es-ES"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52605" marR="52605"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es-CR"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HORIZONTE</a:t>
                      </a:r>
                      <a:endParaRPr lang="es-ES" sz="1800" b="1" i="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34096" marR="34096"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extLst>
                  <a:ext uri="{0D108BD9-81ED-4DB2-BD59-A6C34878D82A}">
                    <a16:rowId xmlns:a16="http://schemas.microsoft.com/office/drawing/2014/main" val="3012401169"/>
                  </a:ext>
                </a:extLst>
              </a:tr>
              <a:tr h="1412998">
                <a:tc>
                  <a:txBody>
                    <a:bodyPr/>
                    <a:lstStyle/>
                    <a:p>
                      <a:pPr marL="342900" indent="-342900">
                        <a:lnSpc>
                          <a:spcPct val="107000"/>
                        </a:lnSpc>
                        <a:spcAft>
                          <a:spcPts val="800"/>
                        </a:spcAft>
                        <a:buFont typeface="+mj-lt"/>
                        <a:buAutoNum type="arabicPeriod"/>
                      </a:pPr>
                      <a:r>
                        <a:rPr lang="es-CR" sz="16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Desarrollar estudios e investigaciones </a:t>
                      </a: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para un adecuado dimensionamiento de la oferta de biomasa proveniente de residuos o de otras biomasas que permita a los actores una adecuada toma de decisiones basada en información certera y modelos de desarrollo de una oferta comercial de biomasa a mediano plazo en el país. Además de lo anterior es imprescindible desarrollar estimaciones de tendencias de formación de precio de biomasa residual para poder determinar enfoques regulatorios adecuados para poder incidir en las preferencias por combustibles en el sector industrial. </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i="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2017-2020</a:t>
                      </a:r>
                      <a:endParaRPr lang="es-ES" sz="1600" b="0" i="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424181389"/>
                  </a:ext>
                </a:extLst>
              </a:tr>
              <a:tr h="620642">
                <a:tc>
                  <a:txBody>
                    <a:bodyPr/>
                    <a:lstStyle/>
                    <a:p>
                      <a:pPr marL="342900" indent="-342900">
                        <a:lnSpc>
                          <a:spcPct val="107000"/>
                        </a:lnSpc>
                        <a:spcAft>
                          <a:spcPts val="800"/>
                        </a:spcAft>
                        <a:buFont typeface="+mj-lt"/>
                        <a:buAutoNum type="arabicPeriod" startAt="2"/>
                      </a:pPr>
                      <a:r>
                        <a:rPr lang="es-CR" sz="16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Definir las preferencias de consumo de los usuarios </a:t>
                      </a: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mediante valoraciones de mercado que lleven a establecer los desafíos de transformación de la escala de los actores de la cadena de valor de la biomasa como combustible.</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2017-2020</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2950273446"/>
                  </a:ext>
                </a:extLst>
              </a:tr>
              <a:tr h="327664">
                <a:tc>
                  <a:txBody>
                    <a:bodyPr/>
                    <a:lstStyle/>
                    <a:p>
                      <a:pPr marL="342900" indent="-342900">
                        <a:lnSpc>
                          <a:spcPct val="107000"/>
                        </a:lnSpc>
                        <a:spcAft>
                          <a:spcPts val="800"/>
                        </a:spcAft>
                        <a:buFont typeface="+mj-lt"/>
                        <a:buAutoNum type="arabicPeriod" startAt="3"/>
                      </a:pPr>
                      <a:r>
                        <a:rPr lang="es-CR" sz="16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Definir la oferta y la demanda </a:t>
                      </a: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potencial de biomasa</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2017-2020</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857596288"/>
                  </a:ext>
                </a:extLst>
              </a:tr>
              <a:tr h="280666">
                <a:tc>
                  <a:txBody>
                    <a:bodyPr/>
                    <a:lstStyle/>
                    <a:p>
                      <a:pPr marL="342900" indent="-342900">
                        <a:lnSpc>
                          <a:spcPct val="107000"/>
                        </a:lnSpc>
                        <a:spcAft>
                          <a:spcPts val="800"/>
                        </a:spcAft>
                        <a:buFont typeface="+mj-lt"/>
                        <a:buAutoNum type="arabicPeriod" startAt="4"/>
                      </a:pPr>
                      <a:r>
                        <a:rPr lang="es-CR" sz="16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Realizar valoraciones tecno económicas </a:t>
                      </a: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tecnologías de biomasa</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i="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 </a:t>
                      </a:r>
                      <a:endParaRPr lang="es-ES" sz="1600" b="0" i="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348146384"/>
                  </a:ext>
                </a:extLst>
              </a:tr>
              <a:tr h="714344">
                <a:tc>
                  <a:txBody>
                    <a:bodyPr/>
                    <a:lstStyle/>
                    <a:p>
                      <a:pPr marL="342900" indent="-342900">
                        <a:lnSpc>
                          <a:spcPct val="107000"/>
                        </a:lnSpc>
                        <a:spcAft>
                          <a:spcPts val="800"/>
                        </a:spcAft>
                        <a:buFont typeface="+mj-lt"/>
                        <a:buAutoNum type="arabicPeriod" startAt="5"/>
                      </a:pPr>
                      <a:r>
                        <a:rPr lang="es-CR" sz="16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Formular una estrategia y planes de acción para el mejoramiento de capacidades y competencias </a:t>
                      </a: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recursos humanos necesarios en el soporte del escalamiento de las tecnologías, incluyendo capacidades institucionales. </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2017-2020</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1253531219"/>
                  </a:ext>
                </a:extLst>
              </a:tr>
              <a:tr h="1020723">
                <a:tc>
                  <a:txBody>
                    <a:bodyPr/>
                    <a:lstStyle/>
                    <a:p>
                      <a:pPr marL="342900" indent="-342900">
                        <a:lnSpc>
                          <a:spcPct val="107000"/>
                        </a:lnSpc>
                        <a:spcAft>
                          <a:spcPts val="800"/>
                        </a:spcAft>
                        <a:buFont typeface="+mj-lt"/>
                        <a:buAutoNum type="arabicPeriod" startAt="6"/>
                      </a:pPr>
                      <a:r>
                        <a:rPr lang="es-CR" sz="16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Fortalecer los vínculos nacionales e internacionales entre academia y empresas bioenergéticas </a:t>
                      </a: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 tecnología bioenergética, las capacidades y los recursos de la academia para la innovación, la incubación y el apoyo a empresas de desarrollo de tecnologías bajas en carbono, incluyendo las energías limpias derivadas de la biomasa; para generar valor desde lo local. </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337060528"/>
                  </a:ext>
                </a:extLst>
              </a:tr>
              <a:tr h="620642">
                <a:tc>
                  <a:txBody>
                    <a:bodyPr/>
                    <a:lstStyle/>
                    <a:p>
                      <a:pPr marL="342900" indent="-342900">
                        <a:lnSpc>
                          <a:spcPct val="107000"/>
                        </a:lnSpc>
                        <a:spcAft>
                          <a:spcPts val="800"/>
                        </a:spcAft>
                        <a:buFont typeface="+mj-lt"/>
                        <a:buAutoNum type="arabicPeriod" startAt="7"/>
                      </a:pPr>
                      <a:r>
                        <a:rPr lang="es-CR" sz="1600" b="1"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Promover y apoyar la investigación en tecnologías de conversión b</a:t>
                      </a: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ioenergética, incluyendo la </a:t>
                      </a:r>
                      <a:r>
                        <a:rPr lang="es-CR" sz="1600" b="0" i="0" dirty="0" err="1">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co</a:t>
                      </a: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-generación de productos de valor agregado para darle continuidad a procesos de adopción y desarrollo de las tecnologías en el país. </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2017-2030</a:t>
                      </a:r>
                      <a:endParaRPr lang="es-ES" sz="1600" b="0" i="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24354" marR="24354" marT="6332"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796115982"/>
                  </a:ext>
                </a:extLst>
              </a:tr>
            </a:tbl>
          </a:graphicData>
        </a:graphic>
      </p:graphicFrame>
    </p:spTree>
    <p:extLst>
      <p:ext uri="{BB962C8B-B14F-4D97-AF65-F5344CB8AC3E}">
        <p14:creationId xmlns:p14="http://schemas.microsoft.com/office/powerpoint/2010/main" val="64289520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D466E-1814-47AC-B1E3-8BE2CD966341}"/>
              </a:ext>
            </a:extLst>
          </p:cNvPr>
          <p:cNvSpPr>
            <a:spLocks noGrp="1"/>
          </p:cNvSpPr>
          <p:nvPr>
            <p:ph type="title"/>
          </p:nvPr>
        </p:nvSpPr>
        <p:spPr>
          <a:xfrm>
            <a:off x="677157" y="610334"/>
            <a:ext cx="10745847" cy="946458"/>
          </a:xfrm>
        </p:spPr>
        <p:txBody>
          <a:bodyPr>
            <a:normAutofit/>
          </a:bodyPr>
          <a:lstStyle/>
          <a:p>
            <a:pPr marL="457200" lvl="0" indent="-457200">
              <a:lnSpc>
                <a:spcPct val="107000"/>
              </a:lnSpc>
              <a:spcBef>
                <a:spcPts val="0"/>
              </a:spcBef>
              <a:buFont typeface="+mj-lt"/>
              <a:buAutoNum type="arabicPeriod" startAt="6"/>
            </a:pPr>
            <a:r>
              <a:rPr lang="es-CR" sz="3200" b="1" i="1" dirty="0">
                <a:solidFill>
                  <a:srgbClr val="002060"/>
                </a:solidFill>
                <a:latin typeface="Calibri" panose="020F0502020204030204" pitchFamily="34" charset="0"/>
                <a:ea typeface="Calibri" panose="020F0502020204030204" pitchFamily="34" charset="0"/>
                <a:cs typeface="Times New Roman" panose="02020603050405020304" pitchFamily="18" charset="0"/>
              </a:rPr>
              <a:t>Promover buenas prácticas para generar cambios culturales</a:t>
            </a:r>
            <a:endParaRPr lang="es-CR" sz="4400" b="1" i="1" dirty="0">
              <a:solidFill>
                <a:srgbClr val="002060"/>
              </a:solidFill>
              <a:effectLst>
                <a:outerShdw blurRad="38100" dist="38100" dir="2700000" algn="tl">
                  <a:srgbClr val="000000">
                    <a:alpha val="43137"/>
                  </a:srgbClr>
                </a:outerShdw>
              </a:effectLst>
            </a:endParaRPr>
          </a:p>
        </p:txBody>
      </p:sp>
      <p:graphicFrame>
        <p:nvGraphicFramePr>
          <p:cNvPr id="6" name="Tabla 5">
            <a:extLst>
              <a:ext uri="{FF2B5EF4-FFF2-40B4-BE49-F238E27FC236}">
                <a16:creationId xmlns:a16="http://schemas.microsoft.com/office/drawing/2014/main" id="{E33D07E6-3F78-4FB5-864D-E7855FFCC400}"/>
              </a:ext>
            </a:extLst>
          </p:cNvPr>
          <p:cNvGraphicFramePr>
            <a:graphicFrameLocks noGrp="1"/>
          </p:cNvGraphicFramePr>
          <p:nvPr>
            <p:extLst>
              <p:ext uri="{D42A27DB-BD31-4B8C-83A1-F6EECF244321}">
                <p14:modId xmlns:p14="http://schemas.microsoft.com/office/powerpoint/2010/main" val="2475897515"/>
              </p:ext>
            </p:extLst>
          </p:nvPr>
        </p:nvGraphicFramePr>
        <p:xfrm>
          <a:off x="845651" y="2303427"/>
          <a:ext cx="10745847" cy="2177098"/>
        </p:xfrm>
        <a:graphic>
          <a:graphicData uri="http://schemas.openxmlformats.org/drawingml/2006/table">
            <a:tbl>
              <a:tblPr firstRow="1" firstCol="1" bandRow="1"/>
              <a:tblGrid>
                <a:gridCol w="9001381">
                  <a:extLst>
                    <a:ext uri="{9D8B030D-6E8A-4147-A177-3AD203B41FA5}">
                      <a16:colId xmlns:a16="http://schemas.microsoft.com/office/drawing/2014/main" val="1357880300"/>
                    </a:ext>
                  </a:extLst>
                </a:gridCol>
                <a:gridCol w="1744466">
                  <a:extLst>
                    <a:ext uri="{9D8B030D-6E8A-4147-A177-3AD203B41FA5}">
                      <a16:colId xmlns:a16="http://schemas.microsoft.com/office/drawing/2014/main" val="670118619"/>
                    </a:ext>
                  </a:extLst>
                </a:gridCol>
              </a:tblGrid>
              <a:tr h="139109">
                <a:tc>
                  <a:txBody>
                    <a:bodyPr/>
                    <a:lstStyle/>
                    <a:p>
                      <a:pPr algn="ctr">
                        <a:lnSpc>
                          <a:spcPct val="107000"/>
                        </a:lnSpc>
                        <a:spcAft>
                          <a:spcPts val="800"/>
                        </a:spcAft>
                      </a:pPr>
                      <a:r>
                        <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ACCIONES ESTRATÉGICAS</a:t>
                      </a:r>
                      <a:endParaRPr lang="es-E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tc>
                  <a:txBody>
                    <a:bodyPr/>
                    <a:lstStyle/>
                    <a:p>
                      <a:pPr algn="ctr">
                        <a:lnSpc>
                          <a:spcPct val="107000"/>
                        </a:lnSpc>
                        <a:spcAft>
                          <a:spcPts val="800"/>
                        </a:spcAft>
                      </a:pPr>
                      <a:r>
                        <a:rPr lang="es-CR"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HORIZONTE</a:t>
                      </a:r>
                      <a:endParaRPr lang="es-ES" sz="24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D0CECE"/>
                    </a:solidFill>
                  </a:tcPr>
                </a:tc>
                <a:extLst>
                  <a:ext uri="{0D108BD9-81ED-4DB2-BD59-A6C34878D82A}">
                    <a16:rowId xmlns:a16="http://schemas.microsoft.com/office/drawing/2014/main" val="2490803313"/>
                  </a:ext>
                </a:extLst>
              </a:tr>
              <a:tr h="742315">
                <a:tc>
                  <a:txBody>
                    <a:bodyPr/>
                    <a:lstStyle/>
                    <a:p>
                      <a:pPr marL="457200" indent="-457200">
                        <a:lnSpc>
                          <a:spcPct val="107000"/>
                        </a:lnSpc>
                        <a:spcAft>
                          <a:spcPts val="800"/>
                        </a:spcAft>
                        <a:buFont typeface="+mj-lt"/>
                        <a:buAutoNum type="arabicPeriod"/>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Incluir el conocimiento y las buenas p</a:t>
                      </a:r>
                      <a:r>
                        <a:rPr lang="es-CR"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rácticas sobre el uso de biomasa en la educación, en distintos niveles, como insumo para contribuir en el desarrollo de la cultura de sostenibilidad energética. </a:t>
                      </a:r>
                      <a:endParaRPr lang="es-ES"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621275673"/>
                  </a:ext>
                </a:extLst>
              </a:tr>
              <a:tr h="697865">
                <a:tc>
                  <a:txBody>
                    <a:bodyPr/>
                    <a:lstStyle/>
                    <a:p>
                      <a:pPr marL="457200" indent="-457200">
                        <a:lnSpc>
                          <a:spcPct val="107000"/>
                        </a:lnSpc>
                        <a:spcAft>
                          <a:spcPts val="800"/>
                        </a:spcAft>
                        <a:buFont typeface="+mj-lt"/>
                        <a:buAutoNum type="arabicPeriod" startAt="2"/>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Desarrollar campañas de información </a:t>
                      </a:r>
                      <a:r>
                        <a:rPr lang="es-CR"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para los actores de las cadenas de mercado, sobre el valor del aprovechamiento mejorado de la biomasa residual y sus contribuciones, creando conocimiento y valor a la biomasa. </a:t>
                      </a:r>
                      <a:endParaRPr lang="es-ES"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tc>
                  <a:txBody>
                    <a:bodyPr/>
                    <a:lstStyle/>
                    <a:p>
                      <a:pPr algn="ctr">
                        <a:lnSpc>
                          <a:spcPct val="107000"/>
                        </a:lnSpc>
                        <a:spcAft>
                          <a:spcPts val="800"/>
                        </a:spcAft>
                      </a:pPr>
                      <a:r>
                        <a:rPr lang="es-CR"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2017-2025</a:t>
                      </a:r>
                      <a:endParaRPr lang="es-ES" sz="18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8255" marB="0">
                    <a:lnL w="12700" cap="flat" cmpd="sng" algn="ctr">
                      <a:solidFill>
                        <a:srgbClr val="404040"/>
                      </a:solidFill>
                      <a:prstDash val="solid"/>
                      <a:round/>
                      <a:headEnd type="none" w="med" len="med"/>
                      <a:tailEnd type="none" w="med" len="med"/>
                    </a:lnL>
                    <a:lnR w="12700" cap="flat" cmpd="sng" algn="ctr">
                      <a:solidFill>
                        <a:srgbClr val="404040"/>
                      </a:solidFill>
                      <a:prstDash val="solid"/>
                      <a:round/>
                      <a:headEnd type="none" w="med" len="med"/>
                      <a:tailEnd type="none" w="med" len="med"/>
                    </a:lnR>
                    <a:lnT w="12700" cap="flat" cmpd="sng" algn="ctr">
                      <a:solidFill>
                        <a:srgbClr val="404040"/>
                      </a:solidFill>
                      <a:prstDash val="solid"/>
                      <a:round/>
                      <a:headEnd type="none" w="med" len="med"/>
                      <a:tailEnd type="none" w="med" len="med"/>
                    </a:lnT>
                    <a:lnB w="12700" cap="flat" cmpd="sng" algn="ctr">
                      <a:solidFill>
                        <a:srgbClr val="404040"/>
                      </a:solidFill>
                      <a:prstDash val="solid"/>
                      <a:round/>
                      <a:headEnd type="none" w="med" len="med"/>
                      <a:tailEnd type="none" w="med" len="med"/>
                    </a:lnB>
                    <a:solidFill>
                      <a:srgbClr val="FFFFFF"/>
                    </a:solidFill>
                  </a:tcPr>
                </a:tc>
                <a:extLst>
                  <a:ext uri="{0D108BD9-81ED-4DB2-BD59-A6C34878D82A}">
                    <a16:rowId xmlns:a16="http://schemas.microsoft.com/office/drawing/2014/main" val="3089572523"/>
                  </a:ext>
                </a:extLst>
              </a:tr>
            </a:tbl>
          </a:graphicData>
        </a:graphic>
      </p:graphicFrame>
    </p:spTree>
    <p:extLst>
      <p:ext uri="{BB962C8B-B14F-4D97-AF65-F5344CB8AC3E}">
        <p14:creationId xmlns:p14="http://schemas.microsoft.com/office/powerpoint/2010/main" val="2794358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redondeado 3"/>
          <p:cNvSpPr/>
          <p:nvPr/>
        </p:nvSpPr>
        <p:spPr>
          <a:xfrm>
            <a:off x="450810" y="1484784"/>
            <a:ext cx="6003642" cy="515892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Arial" panose="020B0604020202020204" pitchFamily="34" charset="0"/>
              <a:buChar char="•"/>
            </a:pPr>
            <a:r>
              <a:rPr lang="es-CR" sz="2400" b="1" i="1" dirty="0">
                <a:solidFill>
                  <a:srgbClr val="002060"/>
                </a:solidFill>
                <a:latin typeface="Calibri" panose="020F0502020204030204" pitchFamily="34" charset="0"/>
                <a:cs typeface="Calibri" panose="020F0502020204030204" pitchFamily="34" charset="0"/>
              </a:rPr>
              <a:t>Un conjunto dinámico de requerimientos (técnicos, de políticas, legales, financieros, de mercado y organizacionales) que son identificados por actores clave.</a:t>
            </a:r>
          </a:p>
          <a:p>
            <a:pPr marL="342900" indent="-342900">
              <a:buFont typeface="Arial" panose="020B0604020202020204" pitchFamily="34" charset="0"/>
              <a:buChar char="•"/>
            </a:pPr>
            <a:endParaRPr lang="es-CR" sz="2400" b="1" i="1" dirty="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CR" sz="2400" b="1" i="1" dirty="0">
                <a:solidFill>
                  <a:srgbClr val="002060"/>
                </a:solidFill>
                <a:latin typeface="Calibri" panose="020F0502020204030204" pitchFamily="34" charset="0"/>
                <a:cs typeface="Calibri" panose="020F0502020204030204" pitchFamily="34" charset="0"/>
              </a:rPr>
              <a:t>Hacia el logro del escalamiento de uso de tecnologías de energía renovable en el mercado.</a:t>
            </a:r>
          </a:p>
          <a:p>
            <a:pPr marL="342900" indent="-342900">
              <a:buFont typeface="Arial" panose="020B0604020202020204" pitchFamily="34" charset="0"/>
              <a:buChar char="•"/>
            </a:pPr>
            <a:endParaRPr lang="es-CR" sz="2400" b="1" i="1" dirty="0">
              <a:solidFill>
                <a:srgbClr val="002060"/>
              </a:solidFill>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s-CR" sz="2400" b="1" i="1" dirty="0">
                <a:solidFill>
                  <a:srgbClr val="002060"/>
                </a:solidFill>
                <a:latin typeface="Calibri" panose="020F0502020204030204" pitchFamily="34" charset="0"/>
                <a:cs typeface="Calibri" panose="020F0502020204030204" pitchFamily="34" charset="0"/>
              </a:rPr>
              <a:t>Generando beneficios y sinergias en diversos aspectos.</a:t>
            </a:r>
            <a:endParaRPr lang="es-CR" b="1" i="1" dirty="0">
              <a:solidFill>
                <a:srgbClr val="002060"/>
              </a:solidFill>
              <a:latin typeface="Calibri" panose="020F0502020204030204" pitchFamily="34" charset="0"/>
              <a:cs typeface="Calibri" panose="020F0502020204030204" pitchFamily="34" charset="0"/>
            </a:endParaRPr>
          </a:p>
        </p:txBody>
      </p:sp>
      <p:sp>
        <p:nvSpPr>
          <p:cNvPr id="6" name="Rectángulo redondeado 5"/>
          <p:cNvSpPr/>
          <p:nvPr/>
        </p:nvSpPr>
        <p:spPr>
          <a:xfrm>
            <a:off x="333772" y="258494"/>
            <a:ext cx="11346550" cy="975324"/>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4000" b="1" i="1" dirty="0">
                <a:solidFill>
                  <a:srgbClr val="273A59"/>
                </a:solidFill>
                <a:latin typeface="Calibri" panose="020F0502020204030204" pitchFamily="34" charset="0"/>
                <a:cs typeface="Calibri" panose="020F0502020204030204" pitchFamily="34" charset="0"/>
              </a:rPr>
              <a:t>Hoja de Ruta Tecnológica (HRT)</a:t>
            </a:r>
            <a:endParaRPr lang="es-CR" sz="4000" b="1" i="1" dirty="0">
              <a:solidFill>
                <a:srgbClr val="273A59"/>
              </a:solidFill>
              <a:latin typeface="Calibri" panose="020F0502020204030204" pitchFamily="34" charset="0"/>
              <a:cs typeface="Calibri" panose="020F0502020204030204" pitchFamily="34" charset="0"/>
            </a:endParaRPr>
          </a:p>
        </p:txBody>
      </p:sp>
      <p:pic>
        <p:nvPicPr>
          <p:cNvPr id="8" name="Imagen 7"/>
          <p:cNvPicPr>
            <a:picLocks noChangeAspect="1"/>
          </p:cNvPicPr>
          <p:nvPr/>
        </p:nvPicPr>
        <p:blipFill>
          <a:blip r:embed="rId2"/>
          <a:stretch>
            <a:fillRect/>
          </a:stretch>
        </p:blipFill>
        <p:spPr>
          <a:xfrm>
            <a:off x="7808656" y="2348880"/>
            <a:ext cx="3243757" cy="3093930"/>
          </a:xfrm>
          <a:prstGeom prst="rect">
            <a:avLst/>
          </a:prstGeom>
        </p:spPr>
      </p:pic>
    </p:spTree>
    <p:extLst>
      <p:ext uri="{BB962C8B-B14F-4D97-AF65-F5344CB8AC3E}">
        <p14:creationId xmlns:p14="http://schemas.microsoft.com/office/powerpoint/2010/main" val="718236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ángulo redondeado 6"/>
          <p:cNvSpPr/>
          <p:nvPr/>
        </p:nvSpPr>
        <p:spPr>
          <a:xfrm>
            <a:off x="189756" y="116632"/>
            <a:ext cx="11881320" cy="1224137"/>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s-CR" sz="4000" b="1" i="1" dirty="0">
                <a:solidFill>
                  <a:srgbClr val="273A59"/>
                </a:solidFill>
                <a:latin typeface="Calibri" panose="020F0502020204030204" pitchFamily="34" charset="0"/>
                <a:cs typeface="Calibri" panose="020F0502020204030204" pitchFamily="34" charset="0"/>
              </a:rPr>
              <a:t>HRT de energía renovable</a:t>
            </a:r>
          </a:p>
          <a:p>
            <a:pPr lvl="0" algn="ctr">
              <a:defRPr/>
            </a:pPr>
            <a:r>
              <a:rPr lang="es-CR" sz="4000" b="1" i="1" dirty="0">
                <a:solidFill>
                  <a:srgbClr val="273A59"/>
                </a:solidFill>
                <a:latin typeface="Calibri" panose="020F0502020204030204" pitchFamily="34" charset="0"/>
                <a:cs typeface="Calibri" panose="020F0502020204030204" pitchFamily="34" charset="0"/>
              </a:rPr>
              <a:t> para aplicaciones de calentamiento</a:t>
            </a:r>
          </a:p>
        </p:txBody>
      </p:sp>
      <p:sp>
        <p:nvSpPr>
          <p:cNvPr id="13" name="Rectángulo redondeado 12"/>
          <p:cNvSpPr/>
          <p:nvPr/>
        </p:nvSpPr>
        <p:spPr>
          <a:xfrm>
            <a:off x="477788" y="1675259"/>
            <a:ext cx="5256584" cy="146531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prstClr val="white"/>
                </a:solidFill>
                <a:latin typeface="Calibri" pitchFamily="34" charset="0"/>
              </a:rPr>
              <a:t>Tecnologías de aprovechamiento de residuos de biomasa para generación de energía térmica en el sector industrial </a:t>
            </a:r>
          </a:p>
        </p:txBody>
      </p:sp>
      <p:sp>
        <p:nvSpPr>
          <p:cNvPr id="14" name="Rectángulo redondeado 13"/>
          <p:cNvSpPr/>
          <p:nvPr/>
        </p:nvSpPr>
        <p:spPr>
          <a:xfrm>
            <a:off x="5966088" y="1675259"/>
            <a:ext cx="5528924" cy="146531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R" sz="2400" b="1" dirty="0">
                <a:solidFill>
                  <a:srgbClr val="002060"/>
                </a:solidFill>
                <a:latin typeface="Calibri" pitchFamily="34" charset="0"/>
              </a:rPr>
              <a:t>Tecnologías solares para calentamiento de agua, y para calefacción / refrigeración de ambientes en edificios residenciales, comerciales e industriales</a:t>
            </a:r>
          </a:p>
        </p:txBody>
      </p:sp>
      <p:pic>
        <p:nvPicPr>
          <p:cNvPr id="6" name="5 Imagen"/>
          <p:cNvPicPr/>
          <p:nvPr/>
        </p:nvPicPr>
        <p:blipFill>
          <a:blip r:embed="rId2"/>
          <a:srcRect l="38578" t="21557" r="16286" b="34531"/>
          <a:stretch>
            <a:fillRect/>
          </a:stretch>
        </p:blipFill>
        <p:spPr bwMode="auto">
          <a:xfrm>
            <a:off x="6094412" y="3342743"/>
            <a:ext cx="2376264" cy="1495842"/>
          </a:xfrm>
          <a:prstGeom prst="rect">
            <a:avLst/>
          </a:prstGeom>
          <a:noFill/>
          <a:ln w="9525">
            <a:noFill/>
            <a:miter lim="800000"/>
            <a:headEnd/>
            <a:tailEnd/>
          </a:ln>
        </p:spPr>
      </p:pic>
      <p:pic>
        <p:nvPicPr>
          <p:cNvPr id="8" name="7 Imagen"/>
          <p:cNvPicPr/>
          <p:nvPr/>
        </p:nvPicPr>
        <p:blipFill>
          <a:blip r:embed="rId3"/>
          <a:srcRect l="37235" t="20160" r="16791" b="34331"/>
          <a:stretch>
            <a:fillRect/>
          </a:stretch>
        </p:blipFill>
        <p:spPr bwMode="auto">
          <a:xfrm>
            <a:off x="6094412" y="5085184"/>
            <a:ext cx="2376264" cy="1456259"/>
          </a:xfrm>
          <a:prstGeom prst="rect">
            <a:avLst/>
          </a:prstGeom>
          <a:noFill/>
          <a:ln w="9525">
            <a:noFill/>
            <a:miter lim="800000"/>
            <a:headEnd/>
            <a:tailEnd/>
          </a:ln>
        </p:spPr>
      </p:pic>
      <p:pic>
        <p:nvPicPr>
          <p:cNvPr id="9" name="8 Imagen"/>
          <p:cNvPicPr/>
          <p:nvPr/>
        </p:nvPicPr>
        <p:blipFill>
          <a:blip r:embed="rId4"/>
          <a:srcRect l="38433" t="21158" r="16516" b="34132"/>
          <a:stretch>
            <a:fillRect/>
          </a:stretch>
        </p:blipFill>
        <p:spPr bwMode="auto">
          <a:xfrm>
            <a:off x="8793259" y="5085183"/>
            <a:ext cx="2555233" cy="1456259"/>
          </a:xfrm>
          <a:prstGeom prst="rect">
            <a:avLst/>
          </a:prstGeom>
          <a:noFill/>
          <a:ln w="9525">
            <a:noFill/>
            <a:miter lim="800000"/>
            <a:headEnd/>
            <a:tailEnd/>
          </a:ln>
        </p:spPr>
      </p:pic>
      <p:pic>
        <p:nvPicPr>
          <p:cNvPr id="10" name="Picture 5" descr="C:\Users\Toshiba\AppData\Local\Temp\Rar$DI05.723\IMG_20170110_115020.jpg"/>
          <p:cNvPicPr>
            <a:picLocks noChangeAspect="1" noChangeArrowheads="1"/>
          </p:cNvPicPr>
          <p:nvPr/>
        </p:nvPicPr>
        <p:blipFill>
          <a:blip r:embed="rId5" cstate="print"/>
          <a:srcRect/>
          <a:stretch>
            <a:fillRect/>
          </a:stretch>
        </p:blipFill>
        <p:spPr bwMode="auto">
          <a:xfrm>
            <a:off x="652463" y="4475513"/>
            <a:ext cx="1688473" cy="937577"/>
          </a:xfrm>
          <a:prstGeom prst="rect">
            <a:avLst/>
          </a:prstGeom>
          <a:noFill/>
        </p:spPr>
      </p:pic>
      <p:pic>
        <p:nvPicPr>
          <p:cNvPr id="11" name="Picture 7" descr="C:\Users\Toshiba\AppData\Local\Temp\Rar$DI13.872\IMG_20170117_161909.jpg"/>
          <p:cNvPicPr>
            <a:picLocks noChangeAspect="1" noChangeArrowheads="1"/>
          </p:cNvPicPr>
          <p:nvPr/>
        </p:nvPicPr>
        <p:blipFill>
          <a:blip r:embed="rId6" cstate="print"/>
          <a:srcRect/>
          <a:stretch>
            <a:fillRect/>
          </a:stretch>
        </p:blipFill>
        <p:spPr bwMode="auto">
          <a:xfrm>
            <a:off x="643406" y="3347584"/>
            <a:ext cx="1706589" cy="937577"/>
          </a:xfrm>
          <a:prstGeom prst="rect">
            <a:avLst/>
          </a:prstGeom>
          <a:noFill/>
        </p:spPr>
      </p:pic>
      <p:pic>
        <p:nvPicPr>
          <p:cNvPr id="12" name="Picture 4" descr="C:\Users\Toshiba\AppData\Local\Temp\Rar$DI12.656\IMG_20170119_102031.jpg"/>
          <p:cNvPicPr>
            <a:picLocks noChangeAspect="1" noChangeArrowheads="1"/>
          </p:cNvPicPr>
          <p:nvPr/>
        </p:nvPicPr>
        <p:blipFill>
          <a:blip r:embed="rId7" cstate="print"/>
          <a:srcRect/>
          <a:stretch>
            <a:fillRect/>
          </a:stretch>
        </p:blipFill>
        <p:spPr bwMode="auto">
          <a:xfrm>
            <a:off x="661521" y="5584691"/>
            <a:ext cx="1688473" cy="956752"/>
          </a:xfrm>
          <a:prstGeom prst="rect">
            <a:avLst/>
          </a:prstGeom>
          <a:noFill/>
        </p:spPr>
      </p:pic>
      <p:pic>
        <p:nvPicPr>
          <p:cNvPr id="15" name="Picture 2" descr="http://pelletics.com/wp-content/uploads/2013/02/IMG_0133.jpg"/>
          <p:cNvPicPr>
            <a:picLocks noChangeAspect="1" noChangeArrowheads="1"/>
          </p:cNvPicPr>
          <p:nvPr/>
        </p:nvPicPr>
        <p:blipFill>
          <a:blip r:embed="rId8" cstate="print"/>
          <a:srcRect/>
          <a:stretch>
            <a:fillRect/>
          </a:stretch>
        </p:blipFill>
        <p:spPr bwMode="auto">
          <a:xfrm>
            <a:off x="2552233" y="3347584"/>
            <a:ext cx="1844914" cy="983138"/>
          </a:xfrm>
          <a:prstGeom prst="rect">
            <a:avLst/>
          </a:prstGeom>
          <a:noFill/>
        </p:spPr>
      </p:pic>
      <p:pic>
        <p:nvPicPr>
          <p:cNvPr id="16" name="Picture 2" descr="Resultado de imagen de fotos biodigestor porcina americana"/>
          <p:cNvPicPr>
            <a:picLocks noChangeAspect="1" noChangeArrowheads="1"/>
          </p:cNvPicPr>
          <p:nvPr/>
        </p:nvPicPr>
        <p:blipFill>
          <a:blip r:embed="rId9" cstate="print"/>
          <a:srcRect/>
          <a:stretch>
            <a:fillRect/>
          </a:stretch>
        </p:blipFill>
        <p:spPr bwMode="auto">
          <a:xfrm>
            <a:off x="2534996" y="5593259"/>
            <a:ext cx="1844170" cy="959597"/>
          </a:xfrm>
          <a:prstGeom prst="rect">
            <a:avLst/>
          </a:prstGeom>
          <a:noFill/>
        </p:spPr>
      </p:pic>
      <p:pic>
        <p:nvPicPr>
          <p:cNvPr id="1026" name="Picture 2"/>
          <p:cNvPicPr>
            <a:picLocks noChangeAspect="1" noChangeArrowheads="1"/>
          </p:cNvPicPr>
          <p:nvPr/>
        </p:nvPicPr>
        <p:blipFill>
          <a:blip r:embed="rId10"/>
          <a:srcRect/>
          <a:stretch>
            <a:fillRect/>
          </a:stretch>
        </p:blipFill>
        <p:spPr bwMode="auto">
          <a:xfrm>
            <a:off x="2534996" y="4475513"/>
            <a:ext cx="1844914" cy="958564"/>
          </a:xfrm>
          <a:prstGeom prst="rect">
            <a:avLst/>
          </a:prstGeom>
          <a:noFill/>
          <a:ln w="9525">
            <a:noFill/>
            <a:miter lim="800000"/>
            <a:headEnd/>
            <a:tailEnd/>
          </a:ln>
          <a:effectLst/>
        </p:spPr>
      </p:pic>
      <p:pic>
        <p:nvPicPr>
          <p:cNvPr id="18" name="Picture 3"/>
          <p:cNvPicPr>
            <a:picLocks noChangeAspect="1" noChangeArrowheads="1"/>
          </p:cNvPicPr>
          <p:nvPr/>
        </p:nvPicPr>
        <p:blipFill>
          <a:blip r:embed="rId11" cstate="print"/>
          <a:srcRect/>
          <a:stretch>
            <a:fillRect/>
          </a:stretch>
        </p:blipFill>
        <p:spPr bwMode="auto">
          <a:xfrm>
            <a:off x="4599654" y="4466817"/>
            <a:ext cx="1047536" cy="1000132"/>
          </a:xfrm>
          <a:prstGeom prst="rect">
            <a:avLst/>
          </a:prstGeom>
          <a:noFill/>
          <a:ln w="9525">
            <a:noFill/>
            <a:miter lim="800000"/>
            <a:headEnd/>
            <a:tailEnd/>
          </a:ln>
          <a:effectLst/>
        </p:spPr>
      </p:pic>
      <p:pic>
        <p:nvPicPr>
          <p:cNvPr id="19" name="Picture 4"/>
          <p:cNvPicPr>
            <a:picLocks noChangeAspect="1" noChangeArrowheads="1"/>
          </p:cNvPicPr>
          <p:nvPr/>
        </p:nvPicPr>
        <p:blipFill>
          <a:blip r:embed="rId12"/>
          <a:srcRect/>
          <a:stretch>
            <a:fillRect/>
          </a:stretch>
        </p:blipFill>
        <p:spPr bwMode="auto">
          <a:xfrm>
            <a:off x="4604794" y="3347584"/>
            <a:ext cx="1047750" cy="937577"/>
          </a:xfrm>
          <a:prstGeom prst="rect">
            <a:avLst/>
          </a:prstGeom>
          <a:noFill/>
          <a:ln w="9525">
            <a:noFill/>
            <a:miter lim="800000"/>
            <a:headEnd/>
            <a:tailEnd/>
          </a:ln>
          <a:effectLst/>
        </p:spPr>
      </p:pic>
      <p:pic>
        <p:nvPicPr>
          <p:cNvPr id="20" name="Picture 6" descr="C:\Users\Toshiba\AppData\Local\Temp\Rar$DI05.126\IMG_20170117_162225.jpg"/>
          <p:cNvPicPr>
            <a:picLocks noChangeAspect="1" noChangeArrowheads="1"/>
          </p:cNvPicPr>
          <p:nvPr/>
        </p:nvPicPr>
        <p:blipFill>
          <a:blip r:embed="rId13" cstate="print"/>
          <a:srcRect/>
          <a:stretch>
            <a:fillRect/>
          </a:stretch>
        </p:blipFill>
        <p:spPr bwMode="auto">
          <a:xfrm>
            <a:off x="4599654" y="5539002"/>
            <a:ext cx="1047536" cy="1039026"/>
          </a:xfrm>
          <a:prstGeom prst="rect">
            <a:avLst/>
          </a:prstGeom>
          <a:noFill/>
        </p:spPr>
      </p:pic>
      <p:pic>
        <p:nvPicPr>
          <p:cNvPr id="21" name="Picture 4" descr="http://www.swissol.net/images/residencia7.jpg"/>
          <p:cNvPicPr>
            <a:picLocks noChangeAspect="1" noChangeArrowheads="1"/>
          </p:cNvPicPr>
          <p:nvPr/>
        </p:nvPicPr>
        <p:blipFill>
          <a:blip r:embed="rId14"/>
          <a:srcRect/>
          <a:stretch>
            <a:fillRect/>
          </a:stretch>
        </p:blipFill>
        <p:spPr bwMode="auto">
          <a:xfrm>
            <a:off x="8758708" y="3342743"/>
            <a:ext cx="2589785" cy="1495842"/>
          </a:xfrm>
          <a:prstGeom prst="rect">
            <a:avLst/>
          </a:prstGeom>
          <a:noFill/>
        </p:spPr>
      </p:pic>
    </p:spTree>
    <p:extLst>
      <p:ext uri="{BB962C8B-B14F-4D97-AF65-F5344CB8AC3E}">
        <p14:creationId xmlns:p14="http://schemas.microsoft.com/office/powerpoint/2010/main" val="148311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ext uri="{D42A27DB-BD31-4B8C-83A1-F6EECF244321}">
                <p14:modId xmlns:p14="http://schemas.microsoft.com/office/powerpoint/2010/main" val="2946108723"/>
              </p:ext>
            </p:extLst>
          </p:nvPr>
        </p:nvGraphicFramePr>
        <p:xfrm>
          <a:off x="280382" y="1373282"/>
          <a:ext cx="11908443" cy="55007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CuadroTexto"/>
          <p:cNvSpPr txBox="1"/>
          <p:nvPr/>
        </p:nvSpPr>
        <p:spPr>
          <a:xfrm>
            <a:off x="477788" y="1458419"/>
            <a:ext cx="2083066" cy="1200329"/>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Fase 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Planificación y Preparación</a:t>
            </a:r>
          </a:p>
        </p:txBody>
      </p:sp>
      <p:sp>
        <p:nvSpPr>
          <p:cNvPr id="6" name="5 CuadroTexto"/>
          <p:cNvSpPr txBox="1"/>
          <p:nvPr/>
        </p:nvSpPr>
        <p:spPr>
          <a:xfrm>
            <a:off x="3214093" y="1458419"/>
            <a:ext cx="2304256" cy="1200329"/>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Fase 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Establecimiento de la Visión</a:t>
            </a:r>
          </a:p>
        </p:txBody>
      </p:sp>
      <p:sp>
        <p:nvSpPr>
          <p:cNvPr id="7" name="6 CuadroTexto"/>
          <p:cNvSpPr txBox="1"/>
          <p:nvPr/>
        </p:nvSpPr>
        <p:spPr>
          <a:xfrm>
            <a:off x="5878388" y="1460143"/>
            <a:ext cx="2592288" cy="1200329"/>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Fase III</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Formulación de la HRT</a:t>
            </a:r>
          </a:p>
        </p:txBody>
      </p:sp>
      <p:sp>
        <p:nvSpPr>
          <p:cNvPr id="8" name="7 CuadroTexto"/>
          <p:cNvSpPr txBox="1"/>
          <p:nvPr/>
        </p:nvSpPr>
        <p:spPr>
          <a:xfrm>
            <a:off x="9046740" y="1458419"/>
            <a:ext cx="2448272" cy="584775"/>
          </a:xfrm>
          <a:prstGeom prst="rect">
            <a:avLst/>
          </a:prstGeom>
          <a:noFill/>
          <a:ln>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s-CR" sz="3200" b="1" i="1">
                <a:solidFill>
                  <a:srgbClr val="002060"/>
                </a:solidFill>
                <a:latin typeface="Corbel"/>
              </a:rPr>
              <a:t>H</a:t>
            </a:r>
            <a:r>
              <a:rPr kumimoji="0" lang="es-CR" sz="3200" b="1" i="1" u="none" strike="noStrike" kern="1200" cap="none" spc="0" normalizeH="0" baseline="0" noProof="0">
                <a:ln>
                  <a:noFill/>
                </a:ln>
                <a:solidFill>
                  <a:srgbClr val="002060"/>
                </a:solidFill>
                <a:effectLst/>
                <a:uLnTx/>
                <a:uFillTx/>
                <a:latin typeface="Corbel"/>
                <a:ea typeface="+mn-ea"/>
                <a:cs typeface="+mn-cs"/>
              </a:rPr>
              <a:t>acia el 2030</a:t>
            </a:r>
            <a:endParaRPr kumimoji="0" lang="es-CR" sz="3200" b="1" i="1" u="none" strike="noStrike" kern="1200" cap="none" spc="0" normalizeH="0" baseline="0" noProof="0" dirty="0">
              <a:ln>
                <a:noFill/>
              </a:ln>
              <a:solidFill>
                <a:srgbClr val="002060"/>
              </a:solidFill>
              <a:effectLst/>
              <a:uLnTx/>
              <a:uFillTx/>
              <a:latin typeface="Corbel"/>
              <a:ea typeface="+mn-ea"/>
              <a:cs typeface="+mn-cs"/>
            </a:endParaRPr>
          </a:p>
        </p:txBody>
      </p:sp>
      <p:sp>
        <p:nvSpPr>
          <p:cNvPr id="2" name="Rectángulo 1"/>
          <p:cNvSpPr/>
          <p:nvPr/>
        </p:nvSpPr>
        <p:spPr>
          <a:xfrm>
            <a:off x="2998068" y="5013175"/>
            <a:ext cx="2520281" cy="1224137"/>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CR" sz="1800" b="0" i="0" u="none" strike="noStrike" kern="1200" cap="none" spc="0" normalizeH="0" baseline="0" noProof="0">
              <a:ln>
                <a:noFill/>
              </a:ln>
              <a:solidFill>
                <a:prstClr val="white"/>
              </a:solidFill>
              <a:effectLst/>
              <a:uLnTx/>
              <a:uFillTx/>
              <a:latin typeface="Corbel"/>
              <a:ea typeface="+mn-ea"/>
              <a:cs typeface="+mn-cs"/>
            </a:endParaRPr>
          </a:p>
        </p:txBody>
      </p:sp>
      <p:sp>
        <p:nvSpPr>
          <p:cNvPr id="11" name="Rectángulo redondeado 10"/>
          <p:cNvSpPr/>
          <p:nvPr/>
        </p:nvSpPr>
        <p:spPr>
          <a:xfrm>
            <a:off x="477788" y="262413"/>
            <a:ext cx="11017224" cy="841025"/>
          </a:xfrm>
          <a:prstGeom prst="round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s-ES" sz="4000" b="1" i="1" dirty="0">
                <a:solidFill>
                  <a:srgbClr val="273A59"/>
                </a:solidFill>
                <a:latin typeface="Calibri" panose="020F0502020204030204" pitchFamily="34" charset="0"/>
                <a:cs typeface="Calibri" panose="020F0502020204030204" pitchFamily="34" charset="0"/>
              </a:rPr>
              <a:t>Un proceso de construcción/validación continuo y colectivo</a:t>
            </a:r>
          </a:p>
        </p:txBody>
      </p:sp>
    </p:spTree>
    <p:extLst>
      <p:ext uri="{BB962C8B-B14F-4D97-AF65-F5344CB8AC3E}">
        <p14:creationId xmlns:p14="http://schemas.microsoft.com/office/powerpoint/2010/main" val="19022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1943C-7299-46EA-BFA0-4F817ECCA709}"/>
              </a:ext>
            </a:extLst>
          </p:cNvPr>
          <p:cNvSpPr>
            <a:spLocks noGrp="1"/>
          </p:cNvSpPr>
          <p:nvPr>
            <p:ph type="title"/>
          </p:nvPr>
        </p:nvSpPr>
        <p:spPr>
          <a:xfrm>
            <a:off x="837828" y="152400"/>
            <a:ext cx="10971372" cy="1066800"/>
          </a:xfrm>
        </p:spPr>
        <p:txBody>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Pilares de las HRT</a:t>
            </a:r>
          </a:p>
        </p:txBody>
      </p:sp>
      <p:graphicFrame>
        <p:nvGraphicFramePr>
          <p:cNvPr id="4" name="Content Placeholder 3">
            <a:extLst>
              <a:ext uri="{FF2B5EF4-FFF2-40B4-BE49-F238E27FC236}">
                <a16:creationId xmlns:a16="http://schemas.microsoft.com/office/drawing/2014/main" id="{FEF429C7-DD2E-453F-9881-E1E85EB74D9E}"/>
              </a:ext>
            </a:extLst>
          </p:cNvPr>
          <p:cNvGraphicFramePr>
            <a:graphicFrameLocks noGrp="1"/>
          </p:cNvGraphicFramePr>
          <p:nvPr>
            <p:ph idx="1"/>
            <p:extLst>
              <p:ext uri="{D42A27DB-BD31-4B8C-83A1-F6EECF244321}">
                <p14:modId xmlns:p14="http://schemas.microsoft.com/office/powerpoint/2010/main" val="1513024228"/>
              </p:ext>
            </p:extLst>
          </p:nvPr>
        </p:nvGraphicFramePr>
        <p:xfrm>
          <a:off x="1414463" y="1916113"/>
          <a:ext cx="10287000" cy="4191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67327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0735C3-B56C-4189-B4A2-1725CC2B0DF1}"/>
              </a:ext>
            </a:extLst>
          </p:cNvPr>
          <p:cNvSpPr>
            <a:spLocks noGrp="1"/>
          </p:cNvSpPr>
          <p:nvPr>
            <p:ph type="title"/>
          </p:nvPr>
        </p:nvSpPr>
        <p:spPr>
          <a:xfrm>
            <a:off x="464775" y="300421"/>
            <a:ext cx="11102245" cy="992627"/>
          </a:xfrm>
        </p:spPr>
        <p:txBody>
          <a:bodyPr anchor="ctr">
            <a:norm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Visiones consensuadas de futuro</a:t>
            </a:r>
          </a:p>
        </p:txBody>
      </p:sp>
      <p:sp>
        <p:nvSpPr>
          <p:cNvPr id="3" name="Content Placeholder 2">
            <a:extLst>
              <a:ext uri="{FF2B5EF4-FFF2-40B4-BE49-F238E27FC236}">
                <a16:creationId xmlns:a16="http://schemas.microsoft.com/office/drawing/2014/main" id="{319B72D4-E8F3-464F-804F-751B569371CE}"/>
              </a:ext>
            </a:extLst>
          </p:cNvPr>
          <p:cNvSpPr>
            <a:spLocks noGrp="1"/>
          </p:cNvSpPr>
          <p:nvPr>
            <p:ph idx="1"/>
          </p:nvPr>
        </p:nvSpPr>
        <p:spPr>
          <a:xfrm>
            <a:off x="474854" y="3046847"/>
            <a:ext cx="5125581" cy="3747307"/>
          </a:xfrm>
          <a:ln>
            <a:solidFill>
              <a:srgbClr val="FF0000"/>
            </a:solidFill>
          </a:ln>
        </p:spPr>
        <p:txBody>
          <a:bodyPr>
            <a:normAutofit/>
          </a:bodyPr>
          <a:lstStyle/>
          <a:p>
            <a:pPr marL="0" indent="0" algn="ctr">
              <a:buNone/>
            </a:pPr>
            <a:r>
              <a:rPr lang="es-CR" sz="2400" b="1" i="1" dirty="0">
                <a:solidFill>
                  <a:srgbClr val="002060"/>
                </a:solidFill>
                <a:latin typeface="Calibri" panose="020F0502020204030204" pitchFamily="34" charset="0"/>
                <a:cs typeface="Calibri" panose="020F0502020204030204" pitchFamily="34" charset="0"/>
              </a:rPr>
              <a:t>“En el 2030, se han establecido las condiciones habilitantes y se han desarrollado las innovaciones requeridas, que resultan en el mejor aprovechamiento de la biomasa, tanto para solucionar necesidades energéticas de calor de proceso, como para otros uso</a:t>
            </a:r>
            <a:r>
              <a:rPr lang="es-CR" sz="2400" b="1" i="1" dirty="0">
                <a:solidFill>
                  <a:srgbClr val="002060"/>
                </a:solidFill>
              </a:rPr>
              <a:t>s”</a:t>
            </a:r>
            <a:endParaRPr lang="es-CR" sz="2400" i="1" dirty="0">
              <a:solidFill>
                <a:srgbClr val="002060"/>
              </a:solidFill>
            </a:endParaRPr>
          </a:p>
        </p:txBody>
      </p:sp>
      <p:sp>
        <p:nvSpPr>
          <p:cNvPr id="5" name="Rectángulo 4">
            <a:extLst>
              <a:ext uri="{FF2B5EF4-FFF2-40B4-BE49-F238E27FC236}">
                <a16:creationId xmlns:a16="http://schemas.microsoft.com/office/drawing/2014/main" id="{97AA7803-7314-4706-BAA9-F9089B88BC1B}"/>
              </a:ext>
            </a:extLst>
          </p:cNvPr>
          <p:cNvSpPr/>
          <p:nvPr/>
        </p:nvSpPr>
        <p:spPr>
          <a:xfrm>
            <a:off x="6094412" y="3046846"/>
            <a:ext cx="5472608" cy="3748719"/>
          </a:xfrm>
          <a:prstGeom prst="rect">
            <a:avLst/>
          </a:prstGeom>
          <a:ln>
            <a:solidFill>
              <a:srgbClr val="FF0000"/>
            </a:solidFill>
          </a:ln>
        </p:spPr>
        <p:txBody>
          <a:bodyPr wrap="square">
            <a:spAutoFit/>
          </a:bodyPr>
          <a:lstStyle/>
          <a:p>
            <a:pPr marL="0" marR="0" lvl="0" indent="0" algn="ctr" defTabSz="914400" rtl="0" eaLnBrk="1" fontAlgn="auto" latinLnBrk="0" hangingPunct="1">
              <a:lnSpc>
                <a:spcPct val="90000"/>
              </a:lnSpc>
              <a:spcBef>
                <a:spcPts val="1800"/>
              </a:spcBef>
              <a:spcAft>
                <a:spcPts val="0"/>
              </a:spcAft>
              <a:buClr>
                <a:srgbClr val="404040"/>
              </a:buClr>
              <a:buSzPct val="80000"/>
              <a:buFontTx/>
              <a:buNone/>
              <a:tabLst/>
              <a:defRPr/>
            </a:pPr>
            <a:r>
              <a:rPr kumimoji="0" lang="es-CR" sz="2400" b="1" i="1"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“En el 2030, Costa Rica ha logrado incrementar el uso de tecnologías de energía renovable para el aprovechamiento térmico óptimo de la energía solar, tanto en calentamiento de agua en el sector residencial, como en calor de proceso y refrigeración en aplicaciones industriales y comerciales, a través de la implementación de mecanismos y la integración de agendas público-privadas”</a:t>
            </a:r>
          </a:p>
        </p:txBody>
      </p:sp>
      <p:sp>
        <p:nvSpPr>
          <p:cNvPr id="6" name="Rectángulo redondeado 12">
            <a:extLst>
              <a:ext uri="{FF2B5EF4-FFF2-40B4-BE49-F238E27FC236}">
                <a16:creationId xmlns:a16="http://schemas.microsoft.com/office/drawing/2014/main" id="{7175EA1E-AAD4-42B0-A00D-1C2CA52C62BA}"/>
              </a:ext>
            </a:extLst>
          </p:cNvPr>
          <p:cNvSpPr/>
          <p:nvPr/>
        </p:nvSpPr>
        <p:spPr>
          <a:xfrm>
            <a:off x="464775" y="1387482"/>
            <a:ext cx="5125581" cy="1422780"/>
          </a:xfrm>
          <a:prstGeom prst="roundRect">
            <a:avLst/>
          </a:prstGeom>
          <a:noFill/>
          <a:ln w="571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R" sz="3200" b="1" i="1" u="none" strike="noStrike" kern="1200" cap="none" spc="0" normalizeH="0" baseline="0" noProof="0" dirty="0">
                <a:ln>
                  <a:noFill/>
                </a:ln>
                <a:solidFill>
                  <a:srgbClr val="002060"/>
                </a:solidFill>
                <a:effectLst/>
                <a:uLnTx/>
                <a:uFillTx/>
                <a:latin typeface="Calibri" pitchFamily="34" charset="0"/>
                <a:ea typeface="+mn-ea"/>
                <a:cs typeface="+mn-cs"/>
              </a:rPr>
              <a:t>HRT residuos de biomasa</a:t>
            </a:r>
            <a:endParaRPr kumimoji="0" lang="es-CR" sz="2800" b="1" i="1" u="none" strike="noStrike" kern="1200" cap="none" spc="0" normalizeH="0" baseline="0" noProof="0" dirty="0">
              <a:ln>
                <a:noFill/>
              </a:ln>
              <a:solidFill>
                <a:srgbClr val="002060"/>
              </a:solidFill>
              <a:effectLst/>
              <a:uLnTx/>
              <a:uFillTx/>
              <a:latin typeface="Calibri" pitchFamily="34" charset="0"/>
              <a:ea typeface="+mn-ea"/>
              <a:cs typeface="+mn-cs"/>
            </a:endParaRPr>
          </a:p>
        </p:txBody>
      </p:sp>
      <p:sp>
        <p:nvSpPr>
          <p:cNvPr id="7" name="Rectángulo redondeado 12">
            <a:extLst>
              <a:ext uri="{FF2B5EF4-FFF2-40B4-BE49-F238E27FC236}">
                <a16:creationId xmlns:a16="http://schemas.microsoft.com/office/drawing/2014/main" id="{2AF8437D-CE52-47FF-9F57-FF97CA8F5CBC}"/>
              </a:ext>
            </a:extLst>
          </p:cNvPr>
          <p:cNvSpPr/>
          <p:nvPr/>
        </p:nvSpPr>
        <p:spPr>
          <a:xfrm>
            <a:off x="6094412" y="1349764"/>
            <a:ext cx="5472608" cy="1422780"/>
          </a:xfrm>
          <a:prstGeom prst="roundRect">
            <a:avLst/>
          </a:prstGeom>
          <a:no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CR" sz="3200" b="1" i="1" u="none" strike="noStrike" kern="1200" cap="none" spc="0" normalizeH="0" baseline="0" noProof="0" dirty="0">
                <a:ln>
                  <a:noFill/>
                </a:ln>
                <a:solidFill>
                  <a:srgbClr val="002060"/>
                </a:solidFill>
                <a:effectLst/>
                <a:uLnTx/>
                <a:uFillTx/>
                <a:latin typeface="Calibri" pitchFamily="34" charset="0"/>
                <a:ea typeface="+mn-ea"/>
                <a:cs typeface="+mn-cs"/>
              </a:rPr>
              <a:t>HRT solar térmica</a:t>
            </a:r>
          </a:p>
        </p:txBody>
      </p:sp>
    </p:spTree>
    <p:extLst>
      <p:ext uri="{BB962C8B-B14F-4D97-AF65-F5344CB8AC3E}">
        <p14:creationId xmlns:p14="http://schemas.microsoft.com/office/powerpoint/2010/main" val="22449095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4E9BB-1BAD-4DF3-998A-9D5E10E12D17}"/>
              </a:ext>
            </a:extLst>
          </p:cNvPr>
          <p:cNvSpPr>
            <a:spLocks noGrp="1"/>
          </p:cNvSpPr>
          <p:nvPr>
            <p:ph type="title"/>
          </p:nvPr>
        </p:nvSpPr>
        <p:spPr>
          <a:xfrm>
            <a:off x="661389" y="223509"/>
            <a:ext cx="10977639" cy="1320456"/>
          </a:xfrm>
        </p:spPr>
        <p:txBody>
          <a:bodyPr anchor="ctr">
            <a:normAutofit/>
          </a:bodyPr>
          <a:lstStyle/>
          <a:p>
            <a:pPr algn="ctr"/>
            <a:r>
              <a:rPr lang="es-CR" sz="4000" b="1" i="1" dirty="0">
                <a:solidFill>
                  <a:srgbClr val="273A59"/>
                </a:solidFill>
                <a:latin typeface="Calibri" panose="020F0502020204030204" pitchFamily="34" charset="0"/>
                <a:ea typeface="+mn-ea"/>
                <a:cs typeface="Calibri" panose="020F0502020204030204" pitchFamily="34" charset="0"/>
              </a:rPr>
              <a:t>Fases de implementación de las HRT hacia el 2030</a:t>
            </a:r>
          </a:p>
        </p:txBody>
      </p:sp>
      <p:sp>
        <p:nvSpPr>
          <p:cNvPr id="3" name="Content Placeholder 2">
            <a:extLst>
              <a:ext uri="{FF2B5EF4-FFF2-40B4-BE49-F238E27FC236}">
                <a16:creationId xmlns:a16="http://schemas.microsoft.com/office/drawing/2014/main" id="{520C566C-9D55-443F-9C48-8200AE98F923}"/>
              </a:ext>
            </a:extLst>
          </p:cNvPr>
          <p:cNvSpPr>
            <a:spLocks noGrp="1"/>
          </p:cNvSpPr>
          <p:nvPr>
            <p:ph idx="1"/>
          </p:nvPr>
        </p:nvSpPr>
        <p:spPr>
          <a:xfrm>
            <a:off x="1053852" y="2092645"/>
            <a:ext cx="10887664" cy="4765355"/>
          </a:xfrm>
        </p:spPr>
        <p:txBody>
          <a:bodyPr>
            <a:normAutofit/>
          </a:bodyPr>
          <a:lstStyle/>
          <a:p>
            <a:pPr marL="182563" lvl="0" indent="0">
              <a:buNone/>
            </a:pPr>
            <a:r>
              <a:rPr lang="es-ES" b="1" i="1" dirty="0">
                <a:solidFill>
                  <a:srgbClr val="FF0000"/>
                </a:solidFill>
                <a:latin typeface="Calibri" panose="020F0502020204030204" pitchFamily="34" charset="0"/>
                <a:cs typeface="Calibri" panose="020F0502020204030204" pitchFamily="34" charset="0"/>
              </a:rPr>
              <a:t>2017-2020</a:t>
            </a:r>
          </a:p>
          <a:p>
            <a:pPr marL="182563" lvl="1" indent="0">
              <a:buNone/>
            </a:pPr>
            <a:r>
              <a:rPr lang="es-ES" sz="2800" b="1" i="1" dirty="0">
                <a:solidFill>
                  <a:srgbClr val="002060"/>
                </a:solidFill>
                <a:latin typeface="Calibri" panose="020F0502020204030204" pitchFamily="34" charset="0"/>
                <a:cs typeface="Calibri" panose="020F0502020204030204" pitchFamily="34" charset="0"/>
              </a:rPr>
              <a:t>Fortalecimiento de ecosistemas de innovación/desarrollo tecnológico y demostración.</a:t>
            </a:r>
          </a:p>
          <a:p>
            <a:pPr marL="182563" lvl="0" indent="0">
              <a:buNone/>
            </a:pPr>
            <a:endParaRPr lang="es-CR" b="1" i="1" dirty="0">
              <a:solidFill>
                <a:srgbClr val="002060"/>
              </a:solidFill>
              <a:latin typeface="Calibri" panose="020F0502020204030204" pitchFamily="34" charset="0"/>
              <a:cs typeface="Calibri" panose="020F0502020204030204" pitchFamily="34" charset="0"/>
            </a:endParaRPr>
          </a:p>
          <a:p>
            <a:pPr marL="182563" lvl="0" indent="0">
              <a:buNone/>
            </a:pPr>
            <a:r>
              <a:rPr lang="es-ES" b="1" i="1" dirty="0">
                <a:solidFill>
                  <a:srgbClr val="FF0000"/>
                </a:solidFill>
                <a:latin typeface="Calibri" panose="020F0502020204030204" pitchFamily="34" charset="0"/>
                <a:cs typeface="Calibri" panose="020F0502020204030204" pitchFamily="34" charset="0"/>
              </a:rPr>
              <a:t>2020-2025</a:t>
            </a:r>
            <a:r>
              <a:rPr lang="es-ES" b="1" i="1" dirty="0">
                <a:solidFill>
                  <a:srgbClr val="002060"/>
                </a:solidFill>
                <a:latin typeface="Calibri" panose="020F0502020204030204" pitchFamily="34" charset="0"/>
                <a:cs typeface="Calibri" panose="020F0502020204030204" pitchFamily="34" charset="0"/>
              </a:rPr>
              <a:t> Institucionalización, aceptación del mercado, transformación de preferencias. </a:t>
            </a:r>
          </a:p>
          <a:p>
            <a:pPr marL="182563" lvl="0" indent="0">
              <a:buNone/>
            </a:pPr>
            <a:endParaRPr lang="es-CR" b="1" i="1" dirty="0">
              <a:solidFill>
                <a:srgbClr val="002060"/>
              </a:solidFill>
              <a:latin typeface="Calibri" panose="020F0502020204030204" pitchFamily="34" charset="0"/>
              <a:cs typeface="Calibri" panose="020F0502020204030204" pitchFamily="34" charset="0"/>
            </a:endParaRPr>
          </a:p>
          <a:p>
            <a:pPr marL="182563" lvl="0" indent="0">
              <a:buNone/>
            </a:pPr>
            <a:r>
              <a:rPr lang="es-ES" b="1" i="1" dirty="0">
                <a:solidFill>
                  <a:srgbClr val="FF0000"/>
                </a:solidFill>
                <a:latin typeface="Calibri" panose="020F0502020204030204" pitchFamily="34" charset="0"/>
                <a:cs typeface="Calibri" panose="020F0502020204030204" pitchFamily="34" charset="0"/>
              </a:rPr>
              <a:t>2025-2030</a:t>
            </a:r>
          </a:p>
          <a:p>
            <a:pPr marL="182563" lvl="1" indent="0">
              <a:buNone/>
            </a:pPr>
            <a:r>
              <a:rPr lang="es-ES" sz="2800" b="1" i="1" dirty="0">
                <a:solidFill>
                  <a:srgbClr val="002060"/>
                </a:solidFill>
                <a:latin typeface="Calibri" panose="020F0502020204030204" pitchFamily="34" charset="0"/>
                <a:cs typeface="Calibri" panose="020F0502020204030204" pitchFamily="34" charset="0"/>
              </a:rPr>
              <a:t>Madurez del mercado hacia el escalamiento.</a:t>
            </a:r>
            <a:endParaRPr lang="es-CR" sz="2800" b="1" i="1" dirty="0">
              <a:solidFill>
                <a:srgbClr val="002060"/>
              </a:solidFill>
              <a:latin typeface="Calibri" panose="020F0502020204030204" pitchFamily="34" charset="0"/>
              <a:cs typeface="Calibri" panose="020F0502020204030204" pitchFamily="34" charset="0"/>
            </a:endParaRPr>
          </a:p>
          <a:p>
            <a:endParaRPr lang="es-CR" sz="1999" dirty="0"/>
          </a:p>
        </p:txBody>
      </p:sp>
    </p:spTree>
    <p:extLst>
      <p:ext uri="{BB962C8B-B14F-4D97-AF65-F5344CB8AC3E}">
        <p14:creationId xmlns:p14="http://schemas.microsoft.com/office/powerpoint/2010/main" val="208465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arketing_16x9">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flip="none" rotWithShape="1">
          <a:gsLst>
            <a:gs pos="0">
              <a:schemeClr val="phClr">
                <a:lumMod val="20000"/>
                <a:lumOff val="80000"/>
              </a:schemeClr>
            </a:gs>
            <a:gs pos="58000">
              <a:schemeClr val="phClr">
                <a:lumMod val="40000"/>
                <a:lumOff val="60000"/>
              </a:schemeClr>
            </a:gs>
            <a:gs pos="100000">
              <a:schemeClr val="phClr"/>
            </a:gs>
          </a:gsLst>
          <a:lin ang="14400000" scaled="0"/>
          <a:tileRect/>
        </a:gradFill>
        <a:gradFill flip="none" rotWithShape="1">
          <a:gsLst>
            <a:gs pos="0">
              <a:schemeClr val="phClr">
                <a:lumMod val="20000"/>
                <a:lumOff val="80000"/>
              </a:schemeClr>
            </a:gs>
            <a:gs pos="58000">
              <a:schemeClr val="phClr">
                <a:lumMod val="40000"/>
                <a:lumOff val="60000"/>
              </a:schemeClr>
            </a:gs>
            <a:gs pos="100000">
              <a:schemeClr val="phClr"/>
            </a:gs>
          </a:gsLst>
          <a:lin ang="17400000" scaled="0"/>
          <a:tileRect/>
        </a:gradFill>
      </a:bgFillStyleLst>
    </a:fmtScheme>
  </a:themeElements>
  <a:objectDefaults>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arketing_16x9">
      <a:dk1>
        <a:srgbClr val="404040"/>
      </a:dk1>
      <a:lt1>
        <a:sysClr val="window" lastClr="FFFFFF"/>
      </a:lt1>
      <a:dk2>
        <a:srgbClr val="000000"/>
      </a:dk2>
      <a:lt2>
        <a:srgbClr val="A1C1DE"/>
      </a:lt2>
      <a:accent1>
        <a:srgbClr val="39527B"/>
      </a:accent1>
      <a:accent2>
        <a:srgbClr val="528DC2"/>
      </a:accent2>
      <a:accent3>
        <a:srgbClr val="7EA939"/>
      </a:accent3>
      <a:accent4>
        <a:srgbClr val="30AEAB"/>
      </a:accent4>
      <a:accent5>
        <a:srgbClr val="31A962"/>
      </a:accent5>
      <a:accent6>
        <a:srgbClr val="78648E"/>
      </a:accent6>
      <a:hlink>
        <a:srgbClr val="7EA939"/>
      </a:hlink>
      <a:folHlink>
        <a:srgbClr val="7F7F7F"/>
      </a:folHlink>
    </a:clrScheme>
    <a:fontScheme name="Marketing_16x9">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B77EECA-D789-4A8A-9C41-5AF6409D811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Presentación de marketing de cubo de cristal (pantalla panorámica)</Template>
  <TotalTime>0</TotalTime>
  <Words>3074</Words>
  <Application>Microsoft Office PowerPoint</Application>
  <PresentationFormat>Custom</PresentationFormat>
  <Paragraphs>291</Paragraphs>
  <Slides>32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Corbel</vt:lpstr>
      <vt:lpstr>Symbol</vt:lpstr>
      <vt:lpstr>Times New Roman</vt:lpstr>
      <vt:lpstr>Marketing_16x9</vt:lpstr>
      <vt:lpstr>PowerPoint Presentation</vt:lpstr>
      <vt:lpstr>PowerPoint Presentation</vt:lpstr>
      <vt:lpstr>1. Proyecto ejecutado en el Marco de Implementación del VII Plan Nacional de Energía 2015-2030 </vt:lpstr>
      <vt:lpstr>PowerPoint Presentation</vt:lpstr>
      <vt:lpstr>PowerPoint Presentation</vt:lpstr>
      <vt:lpstr>PowerPoint Presentation</vt:lpstr>
      <vt:lpstr>Pilares de las HRT</vt:lpstr>
      <vt:lpstr>Visiones consensuadas de futuro</vt:lpstr>
      <vt:lpstr>Fases de implementación de las HRT hacia el 2030</vt:lpstr>
      <vt:lpstr>PowerPoint Presentation</vt:lpstr>
      <vt:lpstr>Impactos esperados de la HRT solar térmica al 2030</vt:lpstr>
      <vt:lpstr>Horizonte de despliegue tecnológico HRT solar térmica</vt:lpstr>
      <vt:lpstr>Objetivos estratégicos HRT solar</vt:lpstr>
      <vt:lpstr>Acciones claves HRT solar térmica al 2020</vt:lpstr>
      <vt:lpstr>Acciones clave HRT solar térmica al 2020</vt:lpstr>
      <vt:lpstr>PowerPoint Presentation</vt:lpstr>
      <vt:lpstr>Impactos esperados de la HRT biomasa al 2030 </vt:lpstr>
      <vt:lpstr>Horizonte de despliegue tecnológico HRT residuos biomasa</vt:lpstr>
      <vt:lpstr>Objetivos estratégicos HRT biomasa</vt:lpstr>
      <vt:lpstr>Acciones clave HRT biomasa al 2020</vt:lpstr>
      <vt:lpstr>4. Próximos pasos para impulsar las HRT</vt:lpstr>
      <vt:lpstr>Anexo Acciones Estratégicas HRT Solar al 2030</vt:lpstr>
      <vt:lpstr>PowerPoint Presentation</vt:lpstr>
      <vt:lpstr>PowerPoint Presentation</vt:lpstr>
      <vt:lpstr>Anexo Acciones Estratégicas HRT Residuos de Biomasa al 2030</vt:lpstr>
      <vt:lpstr>PLAN OPERATIVO DE LA HRT</vt:lpstr>
      <vt:lpstr>1. Fortalecer la gobernanza para gestionar efectivamente la HRT</vt:lpstr>
      <vt:lpstr> 2.  Desarrollar condiciones habilitantes para el desarrollo de mercados de oferta y demanda para aplicaciones de bioenergía en calor de proceso industrial, mediante la mejora de políticas, normativas y marcos reguladores</vt:lpstr>
      <vt:lpstr>3. Establecer y fortalecer mecanismos de apoyo financiero para impulsar la industria de biomasa</vt:lpstr>
      <vt:lpstr>4. Establecer y fortalecer mecanismos de apoyo técnico para incrementar la competitividad, productividad e innovación</vt:lpstr>
      <vt:lpstr>5. Fortalecer la investigación, desarrollo y demostración (I&amp;D+D)</vt:lpstr>
      <vt:lpstr>Promover buenas prácticas para generar cambios culturales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2016-09-12T16:51:14Z</dcterms:created>
  <dcterms:modified xsi:type="dcterms:W3CDTF">2018-02-08T16:46:04Z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TC028010849991</vt:lpwstr>
  </property>
</Properties>
</file>