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649" r:id="rId2"/>
    <p:sldId id="650" r:id="rId3"/>
    <p:sldId id="651" r:id="rId4"/>
    <p:sldId id="652" r:id="rId5"/>
    <p:sldId id="653" r:id="rId6"/>
    <p:sldId id="655" r:id="rId7"/>
    <p:sldId id="657" r:id="rId8"/>
    <p:sldId id="658" r:id="rId9"/>
    <p:sldId id="659" r:id="rId10"/>
    <p:sldId id="675" r:id="rId11"/>
    <p:sldId id="676" r:id="rId12"/>
    <p:sldId id="677" r:id="rId13"/>
    <p:sldId id="660" r:id="rId14"/>
    <p:sldId id="678" r:id="rId15"/>
    <p:sldId id="679" r:id="rId16"/>
    <p:sldId id="680" r:id="rId17"/>
    <p:sldId id="681" r:id="rId18"/>
    <p:sldId id="666" r:id="rId19"/>
    <p:sldId id="682" r:id="rId20"/>
    <p:sldId id="683" r:id="rId21"/>
    <p:sldId id="684" r:id="rId22"/>
    <p:sldId id="669" r:id="rId23"/>
    <p:sldId id="685" r:id="rId24"/>
    <p:sldId id="686" r:id="rId25"/>
    <p:sldId id="687" r:id="rId26"/>
    <p:sldId id="688" r:id="rId27"/>
    <p:sldId id="689" r:id="rId28"/>
    <p:sldId id="690" r:id="rId29"/>
    <p:sldId id="691" r:id="rId30"/>
    <p:sldId id="692" r:id="rId31"/>
    <p:sldId id="693" r:id="rId32"/>
    <p:sldId id="612" r:id="rId33"/>
  </p:sldIdLst>
  <p:sldSz cx="9144000" cy="6858000" type="screen4x3"/>
  <p:notesSz cx="7104063" cy="10234613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 userDrawn="1">
          <p15:clr>
            <a:srgbClr val="A4A3A4"/>
          </p15:clr>
        </p15:guide>
        <p15:guide id="2" pos="223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003399"/>
    <a:srgbClr val="000066"/>
    <a:srgbClr val="99FF99"/>
    <a:srgbClr val="CCECFF"/>
    <a:srgbClr val="FFFFCC"/>
    <a:srgbClr val="CCCCFF"/>
    <a:srgbClr val="9999FF"/>
    <a:srgbClr val="455E3C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0" autoAdjust="0"/>
    <p:restoredTop sz="92633" autoAdjust="0"/>
  </p:normalViewPr>
  <p:slideViewPr>
    <p:cSldViewPr>
      <p:cViewPr varScale="1">
        <p:scale>
          <a:sx n="112" d="100"/>
          <a:sy n="112" d="100"/>
        </p:scale>
        <p:origin x="-13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2"/>
    </p:cViewPr>
  </p:sorterViewPr>
  <p:notesViewPr>
    <p:cSldViewPr>
      <p:cViewPr varScale="1">
        <p:scale>
          <a:sx n="64" d="100"/>
          <a:sy n="64" d="100"/>
        </p:scale>
        <p:origin x="-3396" y="-114"/>
      </p:cViewPr>
      <p:guideLst>
        <p:guide orient="horz" pos="3224"/>
        <p:guide pos="223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202" cy="51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31" tIns="50816" rIns="101631" bIns="50816" numCol="1" anchor="t" anchorCtr="0" compatLnSpc="1">
            <a:prstTxWarp prst="textNoShape">
              <a:avLst/>
            </a:prstTxWarp>
          </a:bodyPr>
          <a:lstStyle>
            <a:lvl1pPr defTabSz="1016503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203" y="0"/>
            <a:ext cx="3079202" cy="51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31" tIns="50816" rIns="101631" bIns="50816" numCol="1" anchor="t" anchorCtr="0" compatLnSpc="1">
            <a:prstTxWarp prst="textNoShape">
              <a:avLst/>
            </a:prstTxWarp>
          </a:bodyPr>
          <a:lstStyle>
            <a:lvl1pPr algn="r" defTabSz="1016503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92"/>
            <a:ext cx="3079202" cy="51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31" tIns="50816" rIns="101631" bIns="50816" numCol="1" anchor="b" anchorCtr="0" compatLnSpc="1">
            <a:prstTxWarp prst="textNoShape">
              <a:avLst/>
            </a:prstTxWarp>
          </a:bodyPr>
          <a:lstStyle>
            <a:lvl1pPr defTabSz="1016503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203" y="9722392"/>
            <a:ext cx="3079202" cy="51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31" tIns="50816" rIns="101631" bIns="50816" numCol="1" anchor="b" anchorCtr="0" compatLnSpc="1">
            <a:prstTxWarp prst="textNoShape">
              <a:avLst/>
            </a:prstTxWarp>
          </a:bodyPr>
          <a:lstStyle>
            <a:lvl1pPr algn="r" defTabSz="1016503">
              <a:defRPr sz="1300">
                <a:latin typeface="Arial" charset="0"/>
              </a:defRPr>
            </a:lvl1pPr>
          </a:lstStyle>
          <a:p>
            <a:pPr>
              <a:defRPr/>
            </a:pPr>
            <a:fld id="{19DAE751-0F68-417E-8B43-1448227C7986}" type="slidenum">
              <a:rPr lang="es-AR"/>
              <a:pPr>
                <a:defRPr/>
              </a:pPr>
              <a:t>‹#›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6134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202" cy="51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31" tIns="50816" rIns="101631" bIns="50816" numCol="1" anchor="t" anchorCtr="0" compatLnSpc="1">
            <a:prstTxWarp prst="textNoShape">
              <a:avLst/>
            </a:prstTxWarp>
          </a:bodyPr>
          <a:lstStyle>
            <a:lvl1pPr defTabSz="1016503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203" y="0"/>
            <a:ext cx="3079202" cy="51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31" tIns="50816" rIns="101631" bIns="50816" numCol="1" anchor="t" anchorCtr="0" compatLnSpc="1">
            <a:prstTxWarp prst="textNoShape">
              <a:avLst/>
            </a:prstTxWarp>
          </a:bodyPr>
          <a:lstStyle>
            <a:lvl1pPr algn="r" defTabSz="1016503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9687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075" y="4862015"/>
            <a:ext cx="5683914" cy="460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31" tIns="50816" rIns="101631" bIns="508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AR" noProof="0"/>
              <a:t>Click to edit Master text styles</a:t>
            </a:r>
          </a:p>
          <a:p>
            <a:pPr lvl="1"/>
            <a:r>
              <a:rPr lang="es-AR" noProof="0"/>
              <a:t>Second level</a:t>
            </a:r>
          </a:p>
          <a:p>
            <a:pPr lvl="2"/>
            <a:r>
              <a:rPr lang="es-AR" noProof="0"/>
              <a:t>Third level</a:t>
            </a:r>
          </a:p>
          <a:p>
            <a:pPr lvl="3"/>
            <a:r>
              <a:rPr lang="es-AR" noProof="0"/>
              <a:t>Fourth level</a:t>
            </a:r>
          </a:p>
          <a:p>
            <a:pPr lvl="4"/>
            <a:r>
              <a:rPr lang="es-AR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9202" cy="51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31" tIns="50816" rIns="101631" bIns="50816" numCol="1" anchor="b" anchorCtr="0" compatLnSpc="1">
            <a:prstTxWarp prst="textNoShape">
              <a:avLst/>
            </a:prstTxWarp>
          </a:bodyPr>
          <a:lstStyle>
            <a:lvl1pPr defTabSz="1016503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203" y="9722392"/>
            <a:ext cx="3079202" cy="51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31" tIns="50816" rIns="101631" bIns="50816" numCol="1" anchor="b" anchorCtr="0" compatLnSpc="1">
            <a:prstTxWarp prst="textNoShape">
              <a:avLst/>
            </a:prstTxWarp>
          </a:bodyPr>
          <a:lstStyle>
            <a:lvl1pPr algn="r" defTabSz="1016503">
              <a:defRPr sz="1300">
                <a:latin typeface="Arial" charset="0"/>
              </a:defRPr>
            </a:lvl1pPr>
          </a:lstStyle>
          <a:p>
            <a:pPr>
              <a:defRPr/>
            </a:pPr>
            <a:fld id="{C3572736-7A53-4750-B7DF-837724CCA6CC}" type="slidenum">
              <a:rPr lang="es-AR"/>
              <a:pPr>
                <a:defRPr/>
              </a:pPr>
              <a:t>‹#›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30660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1 Marcador de notas"/>
          <p:cNvSpPr>
            <a:spLocks noGrp="1"/>
          </p:cNvSpPr>
          <p:nvPr/>
        </p:nvSpPr>
        <p:spPr bwMode="auto">
          <a:xfrm>
            <a:off x="710075" y="4862015"/>
            <a:ext cx="5683914" cy="460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31" tIns="50816" rIns="101631" bIns="50816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30000"/>
              </a:spcBef>
            </a:pPr>
            <a:endParaRPr lang="es-ES" altLang="es-ES" sz="15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598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0" y="6337300"/>
            <a:ext cx="9144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 dirty="0"/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6172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es-ES" sz="2000" dirty="0"/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152400" y="152400"/>
            <a:ext cx="1651000" cy="6172200"/>
          </a:xfrm>
          <a:prstGeom prst="rect">
            <a:avLst/>
          </a:prstGeom>
          <a:gradFill rotWithShape="1">
            <a:gsLst>
              <a:gs pos="0">
                <a:srgbClr val="342975"/>
              </a:gs>
              <a:gs pos="34000">
                <a:srgbClr val="342975"/>
              </a:gs>
              <a:gs pos="100000">
                <a:srgbClr val="F0F0F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s-ES" sz="2000" dirty="0">
              <a:solidFill>
                <a:schemeClr val="bg1"/>
              </a:solidFill>
            </a:endParaRP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1803400" y="152400"/>
            <a:ext cx="152400" cy="6172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981200" y="1752600"/>
            <a:ext cx="6781800" cy="114300"/>
          </a:xfrm>
          <a:prstGeom prst="rect">
            <a:avLst/>
          </a:prstGeom>
          <a:gradFill rotWithShape="1">
            <a:gsLst>
              <a:gs pos="0">
                <a:srgbClr val="342975"/>
              </a:gs>
              <a:gs pos="34000">
                <a:srgbClr val="342975"/>
              </a:gs>
              <a:gs pos="100000">
                <a:srgbClr val="F0F0F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s-ES" sz="2000" dirty="0">
              <a:solidFill>
                <a:schemeClr val="bg1"/>
              </a:solidFill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404813"/>
            <a:ext cx="1219200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981200" y="228600"/>
            <a:ext cx="6781800" cy="13716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s-AR" noProof="0" dirty="0" err="1"/>
              <a:t>Click</a:t>
            </a:r>
            <a:r>
              <a:rPr lang="es-AR" noProof="0" dirty="0"/>
              <a:t> </a:t>
            </a:r>
            <a:r>
              <a:rPr lang="es-AR" noProof="0" dirty="0" err="1"/>
              <a:t>to</a:t>
            </a:r>
            <a:r>
              <a:rPr lang="es-AR" noProof="0" dirty="0"/>
              <a:t> </a:t>
            </a:r>
            <a:r>
              <a:rPr lang="es-AR" noProof="0" dirty="0" err="1"/>
              <a:t>edit</a:t>
            </a:r>
            <a:r>
              <a:rPr lang="es-AR" noProof="0" dirty="0"/>
              <a:t> Master </a:t>
            </a:r>
            <a:r>
              <a:rPr lang="es-AR" noProof="0" dirty="0" err="1"/>
              <a:t>title</a:t>
            </a:r>
            <a:r>
              <a:rPr lang="es-AR" noProof="0" dirty="0"/>
              <a:t> </a:t>
            </a:r>
            <a:r>
              <a:rPr lang="es-AR" noProof="0" dirty="0" err="1"/>
              <a:t>style</a:t>
            </a:r>
            <a:endParaRPr lang="es-AR" noProof="0" dirty="0"/>
          </a:p>
        </p:txBody>
      </p:sp>
      <p:sp>
        <p:nvSpPr>
          <p:cNvPr id="11367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2743200"/>
            <a:ext cx="60960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s-AR" noProof="0" dirty="0" err="1"/>
              <a:t>Click</a:t>
            </a:r>
            <a:r>
              <a:rPr lang="es-AR" noProof="0" dirty="0"/>
              <a:t> </a:t>
            </a:r>
            <a:r>
              <a:rPr lang="es-AR" noProof="0" dirty="0" err="1"/>
              <a:t>to</a:t>
            </a:r>
            <a:r>
              <a:rPr lang="es-AR" noProof="0" dirty="0"/>
              <a:t> </a:t>
            </a:r>
            <a:r>
              <a:rPr lang="es-AR" noProof="0" dirty="0" err="1"/>
              <a:t>edit</a:t>
            </a:r>
            <a:r>
              <a:rPr lang="es-AR" noProof="0" dirty="0"/>
              <a:t> Master </a:t>
            </a:r>
            <a:r>
              <a:rPr lang="es-AR" noProof="0" dirty="0" err="1"/>
              <a:t>subtitle</a:t>
            </a:r>
            <a:r>
              <a:rPr lang="es-AR" noProof="0" dirty="0"/>
              <a:t> </a:t>
            </a:r>
            <a:r>
              <a:rPr lang="es-AR" noProof="0" dirty="0" err="1"/>
              <a:t>style</a:t>
            </a:r>
            <a:endParaRPr lang="es-AR" noProof="0" dirty="0"/>
          </a:p>
        </p:txBody>
      </p:sp>
    </p:spTree>
    <p:extLst>
      <p:ext uri="{BB962C8B-B14F-4D97-AF65-F5344CB8AC3E}">
        <p14:creationId xmlns:p14="http://schemas.microsoft.com/office/powerpoint/2010/main" val="273559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4C725-CA5F-4FAE-9735-44525999C8CB}" type="slidenum">
              <a:rPr lang="es-AR"/>
              <a:pPr>
                <a:defRPr/>
              </a:pPr>
              <a:t>‹#›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5151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A64E5-A01B-4E77-B2CE-04911D8D87C1}" type="slidenum">
              <a:rPr lang="es-AR"/>
              <a:pPr>
                <a:defRPr/>
              </a:pPr>
              <a:t>‹#›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1760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211138"/>
            <a:ext cx="6705600" cy="66198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A212E-F810-40E4-AB0E-4FA0C0BA85A6}" type="slidenum">
              <a:rPr lang="es-AR"/>
              <a:pPr>
                <a:defRPr/>
              </a:pPr>
              <a:t>‹#›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3542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F3C44-37E9-45F5-8C79-A9B0340815C9}" type="slidenum">
              <a:rPr lang="es-AR"/>
              <a:pPr>
                <a:defRPr/>
              </a:pPr>
              <a:t>‹#›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9899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211138"/>
            <a:ext cx="6705600" cy="66198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990600" y="1295400"/>
            <a:ext cx="7391400" cy="4495800"/>
          </a:xfrm>
        </p:spPr>
        <p:txBody>
          <a:bodyPr/>
          <a:lstStyle/>
          <a:p>
            <a:pPr lvl="0"/>
            <a:endParaRPr lang="es-E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15A09-6D0C-4A13-A225-9730CCF2FBC3}" type="slidenum">
              <a:rPr lang="es-AR"/>
              <a:pPr>
                <a:defRPr/>
              </a:pPr>
              <a:t>‹#›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4537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15200" y="6477000"/>
            <a:ext cx="1447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26061D6-62E8-4A58-8621-465DAEAA560E}" type="slidenum">
              <a:rPr lang="es-AR"/>
              <a:pPr>
                <a:defRPr/>
              </a:pPr>
              <a:t>‹#›</a:t>
            </a:fld>
            <a:endParaRPr lang="es-AR" dirty="0"/>
          </a:p>
        </p:txBody>
      </p:sp>
      <p:sp>
        <p:nvSpPr>
          <p:cNvPr id="1027" name="Rectangle 18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es-ES" sz="2000" dirty="0"/>
          </a:p>
        </p:txBody>
      </p:sp>
      <p:sp>
        <p:nvSpPr>
          <p:cNvPr id="1028" name="Rectangle 19"/>
          <p:cNvSpPr>
            <a:spLocks noChangeArrowheads="1"/>
          </p:cNvSpPr>
          <p:nvPr userDrawn="1"/>
        </p:nvSpPr>
        <p:spPr bwMode="auto">
          <a:xfrm>
            <a:off x="152400" y="152400"/>
            <a:ext cx="304800" cy="6289675"/>
          </a:xfrm>
          <a:prstGeom prst="rect">
            <a:avLst/>
          </a:prstGeom>
          <a:gradFill rotWithShape="1">
            <a:gsLst>
              <a:gs pos="0">
                <a:srgbClr val="342975"/>
              </a:gs>
              <a:gs pos="100000">
                <a:srgbClr val="F0F0F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s-ES" sz="2000" dirty="0">
              <a:solidFill>
                <a:schemeClr val="bg1"/>
              </a:solidFill>
            </a:endParaRPr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457200" y="152400"/>
            <a:ext cx="76200" cy="62896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 dirty="0"/>
          </a:p>
        </p:txBody>
      </p:sp>
      <p:sp>
        <p:nvSpPr>
          <p:cNvPr id="1047" name="Rectangle 23"/>
          <p:cNvSpPr>
            <a:spLocks noChangeArrowheads="1"/>
          </p:cNvSpPr>
          <p:nvPr userDrawn="1"/>
        </p:nvSpPr>
        <p:spPr bwMode="auto">
          <a:xfrm>
            <a:off x="685800" y="1020763"/>
            <a:ext cx="8077200" cy="46037"/>
          </a:xfrm>
          <a:prstGeom prst="rect">
            <a:avLst/>
          </a:prstGeom>
          <a:gradFill flip="none" rotWithShape="1">
            <a:gsLst>
              <a:gs pos="100000">
                <a:srgbClr val="F0F0F0"/>
              </a:gs>
              <a:gs pos="0">
                <a:schemeClr val="accent6">
                  <a:lumMod val="75000"/>
                </a:schemeClr>
              </a:gs>
              <a:gs pos="100000">
                <a:srgbClr val="F0D9D9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 dirty="0"/>
          </a:p>
        </p:txBody>
      </p:sp>
      <p:sp>
        <p:nvSpPr>
          <p:cNvPr id="1031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11138"/>
            <a:ext cx="6705600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AR" altLang="es-ES"/>
              <a:t>Click to edit Master title style</a:t>
            </a:r>
          </a:p>
        </p:txBody>
      </p:sp>
      <p:sp>
        <p:nvSpPr>
          <p:cNvPr id="1032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295400"/>
            <a:ext cx="7391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AR" altLang="es-ES"/>
              <a:t>Click to edit Master text styles</a:t>
            </a:r>
          </a:p>
          <a:p>
            <a:pPr lvl="1"/>
            <a:r>
              <a:rPr lang="es-AR" altLang="es-ES"/>
              <a:t>Second level</a:t>
            </a:r>
          </a:p>
          <a:p>
            <a:pPr lvl="2"/>
            <a:r>
              <a:rPr lang="es-AR" altLang="es-ES"/>
              <a:t>Third level</a:t>
            </a:r>
          </a:p>
          <a:p>
            <a:pPr lvl="3"/>
            <a:r>
              <a:rPr lang="es-AR" altLang="es-ES"/>
              <a:t>Fourth level</a:t>
            </a:r>
          </a:p>
          <a:p>
            <a:pPr lvl="4"/>
            <a:r>
              <a:rPr lang="es-AR" altLang="es-ES"/>
              <a:t>Fifth level</a:t>
            </a:r>
          </a:p>
        </p:txBody>
      </p:sp>
      <p:sp>
        <p:nvSpPr>
          <p:cNvPr id="1033" name="Line 15"/>
          <p:cNvSpPr>
            <a:spLocks noChangeShapeType="1"/>
          </p:cNvSpPr>
          <p:nvPr userDrawn="1"/>
        </p:nvSpPr>
        <p:spPr bwMode="auto">
          <a:xfrm>
            <a:off x="0" y="6442075"/>
            <a:ext cx="9144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 dirty="0"/>
          </a:p>
        </p:txBody>
      </p:sp>
      <p:pic>
        <p:nvPicPr>
          <p:cNvPr id="1034" name="Picture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3513"/>
            <a:ext cx="6096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hyperlink" Target="http://www.fundacionbariloche.org.ar/" TargetMode="External"/><Relationship Id="rId5" Type="http://schemas.openxmlformats.org/officeDocument/2006/relationships/hyperlink" Target="mailto:wsuarez@fundacionbariloche.org.ar" TargetMode="External"/><Relationship Id="rId6" Type="http://schemas.openxmlformats.org/officeDocument/2006/relationships/image" Target="../media/image31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277D9F-3593-426D-A250-8C4AC462B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5646" y="2362200"/>
            <a:ext cx="5890135" cy="2362200"/>
          </a:xfrm>
        </p:spPr>
        <p:txBody>
          <a:bodyPr/>
          <a:lstStyle/>
          <a:p>
            <a:pPr algn="ctr"/>
            <a:r>
              <a:rPr lang="es-AR" altLang="es-AR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“</a:t>
            </a:r>
            <a:r>
              <a:rPr lang="es-CO" sz="2800" b="1" dirty="0"/>
              <a:t>Análisis comparativo del marco regulatorio y comercial para sistemas de cogeneración en América Latina y el </a:t>
            </a:r>
            <a:r>
              <a:rPr lang="es-CO" sz="2800" b="1" dirty="0" smtClean="0"/>
              <a:t>Caribe</a:t>
            </a:r>
            <a:r>
              <a:rPr lang="es-AR" altLang="es-AR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”</a:t>
            </a:r>
            <a:endParaRPr lang="es-ES" sz="2600" dirty="0">
              <a:solidFill>
                <a:schemeClr val="tx1"/>
              </a:solidFill>
            </a:endParaRPr>
          </a:p>
        </p:txBody>
      </p:sp>
      <p:pic>
        <p:nvPicPr>
          <p:cNvPr id="4" name="Picture 1" descr="C:\Users\Paula\Documents\LOGOS\gef-global-environment-facility-logo.jpg">
            <a:extLst>
              <a:ext uri="{FF2B5EF4-FFF2-40B4-BE49-F238E27FC236}">
                <a16:creationId xmlns:a16="http://schemas.microsoft.com/office/drawing/2014/main" xmlns="" id="{49F7802C-FCBE-4E09-B689-B5FB67F25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2" r="38461" b="30212"/>
          <a:stretch>
            <a:fillRect/>
          </a:stretch>
        </p:blipFill>
        <p:spPr bwMode="auto">
          <a:xfrm>
            <a:off x="6957483" y="562897"/>
            <a:ext cx="923396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"/>
            <a:ext cx="1981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657600" y="5410200"/>
            <a:ext cx="3456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/>
              <a:t>Agosto, 2018</a:t>
            </a:r>
            <a:endParaRPr lang="es-CO" sz="20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074419" y="6425364"/>
            <a:ext cx="3069581" cy="4326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7000"/>
              </a:lnSpc>
            </a:pPr>
            <a:r>
              <a:rPr lang="es-CO" sz="1600" b="1" dirty="0" smtClean="0"/>
              <a:t>Alejandro Rivera Álvarez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378168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524000" y="211138"/>
            <a:ext cx="6705600" cy="661987"/>
          </a:xfrm>
        </p:spPr>
        <p:txBody>
          <a:bodyPr/>
          <a:lstStyle/>
          <a:p>
            <a:r>
              <a:rPr lang="es-CO" dirty="0"/>
              <a:t>Marco institucional, regulatorio y </a:t>
            </a:r>
            <a:r>
              <a:rPr lang="es-CO" dirty="0" smtClean="0"/>
              <a:t>comercial</a:t>
            </a:r>
            <a:endParaRPr lang="es-CO" dirty="0"/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685800" y="1295400"/>
            <a:ext cx="34290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45720" rIns="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dirty="0" smtClean="0"/>
              <a:t>Matrices energéticas</a:t>
            </a:r>
            <a:endParaRPr lang="es-CO" dirty="0"/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5181600" y="1295400"/>
            <a:ext cx="34290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45720" rIns="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sz="1600" dirty="0" smtClean="0"/>
              <a:t>Diversas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sz="1600" dirty="0"/>
              <a:t>E</a:t>
            </a:r>
            <a:r>
              <a:rPr lang="es-CO" sz="1600" dirty="0" smtClean="0"/>
              <a:t>sfuerzos por EE y ER</a:t>
            </a:r>
            <a:endParaRPr lang="es-CO" sz="1600" dirty="0"/>
          </a:p>
        </p:txBody>
      </p:sp>
      <p:sp>
        <p:nvSpPr>
          <p:cNvPr id="14" name="Flecha derecha 13"/>
          <p:cNvSpPr/>
          <p:nvPr/>
        </p:nvSpPr>
        <p:spPr bwMode="auto">
          <a:xfrm>
            <a:off x="4419600" y="1409700"/>
            <a:ext cx="4572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Marcador de contenido 2"/>
          <p:cNvSpPr txBox="1">
            <a:spLocks/>
          </p:cNvSpPr>
          <p:nvPr/>
        </p:nvSpPr>
        <p:spPr>
          <a:xfrm>
            <a:off x="671732" y="2365375"/>
            <a:ext cx="34290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45720" rIns="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dirty="0" smtClean="0"/>
              <a:t>Permisos/ Licencias</a:t>
            </a:r>
            <a:endParaRPr lang="es-CO" dirty="0"/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5167532" y="2365374"/>
            <a:ext cx="3429000" cy="19399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45720" rIns="0" bIns="45720" rtlCol="0" anchor="ctr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sz="1700" dirty="0" smtClean="0"/>
              <a:t>Diferentes en complejidad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sz="1700" dirty="0" smtClean="0"/>
              <a:t>Consideran tamaños y tipos de combustibles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sz="1700" dirty="0"/>
              <a:t>Brasil, Colombia y Uruguay </a:t>
            </a:r>
            <a:r>
              <a:rPr lang="es-CO" sz="1700" dirty="0" smtClean="0"/>
              <a:t>trámites simplificados </a:t>
            </a:r>
            <a:r>
              <a:rPr lang="es-CO" sz="1700" dirty="0"/>
              <a:t>para plantas más pequeñas </a:t>
            </a:r>
          </a:p>
        </p:txBody>
      </p:sp>
      <p:sp>
        <p:nvSpPr>
          <p:cNvPr id="17" name="Flecha derecha 16"/>
          <p:cNvSpPr/>
          <p:nvPr/>
        </p:nvSpPr>
        <p:spPr bwMode="auto">
          <a:xfrm>
            <a:off x="4405532" y="2479675"/>
            <a:ext cx="4572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Marcador de contenido 2"/>
          <p:cNvSpPr txBox="1">
            <a:spLocks/>
          </p:cNvSpPr>
          <p:nvPr/>
        </p:nvSpPr>
        <p:spPr>
          <a:xfrm>
            <a:off x="671732" y="4460874"/>
            <a:ext cx="3429000" cy="8731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45720" rIns="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dirty="0" smtClean="0"/>
              <a:t>Requerimientos </a:t>
            </a:r>
            <a:r>
              <a:rPr lang="es-CO" dirty="0"/>
              <a:t>mínimos de eficiencia</a:t>
            </a:r>
          </a:p>
        </p:txBody>
      </p:sp>
      <p:sp>
        <p:nvSpPr>
          <p:cNvPr id="19" name="Marcador de contenido 2"/>
          <p:cNvSpPr txBox="1">
            <a:spLocks/>
          </p:cNvSpPr>
          <p:nvPr/>
        </p:nvSpPr>
        <p:spPr>
          <a:xfrm>
            <a:off x="5167532" y="4460873"/>
            <a:ext cx="3429000" cy="19399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45720" rIns="0" bIns="45720" rtlCol="0" anchor="ctr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sz="1700" dirty="0" smtClean="0"/>
              <a:t>No para Guatemala, Nicaragua y Uruguay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sz="1700" dirty="0" smtClean="0"/>
              <a:t>México – cogeneración eficiente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sz="1700" dirty="0" smtClean="0"/>
              <a:t>Brasil – cogeneración calificada</a:t>
            </a:r>
          </a:p>
        </p:txBody>
      </p:sp>
      <p:sp>
        <p:nvSpPr>
          <p:cNvPr id="20" name="Flecha derecha 19"/>
          <p:cNvSpPr/>
          <p:nvPr/>
        </p:nvSpPr>
        <p:spPr bwMode="auto">
          <a:xfrm>
            <a:off x="4405532" y="4575174"/>
            <a:ext cx="4572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57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524000" y="211138"/>
            <a:ext cx="6705600" cy="661987"/>
          </a:xfrm>
        </p:spPr>
        <p:txBody>
          <a:bodyPr/>
          <a:lstStyle/>
          <a:p>
            <a:r>
              <a:rPr lang="es-CO" dirty="0"/>
              <a:t>Marco institucional, regulatorio y </a:t>
            </a:r>
            <a:r>
              <a:rPr lang="es-CO" dirty="0" smtClean="0"/>
              <a:t>comercial</a:t>
            </a:r>
            <a:endParaRPr lang="es-CO" dirty="0"/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685800" y="1295400"/>
            <a:ext cx="34290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45720" rIns="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dirty="0" smtClean="0"/>
              <a:t>Conexión a la red</a:t>
            </a:r>
            <a:endParaRPr lang="es-CO" dirty="0"/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5181600" y="1295400"/>
            <a:ext cx="34290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45720" rIns="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sz="1600" dirty="0" smtClean="0"/>
              <a:t>Diversos en complejidad</a:t>
            </a:r>
            <a:endParaRPr lang="es-CO" sz="1600" dirty="0"/>
          </a:p>
        </p:txBody>
      </p:sp>
      <p:sp>
        <p:nvSpPr>
          <p:cNvPr id="14" name="Flecha derecha 13"/>
          <p:cNvSpPr/>
          <p:nvPr/>
        </p:nvSpPr>
        <p:spPr bwMode="auto">
          <a:xfrm>
            <a:off x="4419600" y="1409700"/>
            <a:ext cx="4572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Marcador de contenido 2"/>
          <p:cNvSpPr txBox="1">
            <a:spLocks/>
          </p:cNvSpPr>
          <p:nvPr/>
        </p:nvSpPr>
        <p:spPr>
          <a:xfrm>
            <a:off x="671732" y="2535237"/>
            <a:ext cx="34290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45720" rIns="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dirty="0" smtClean="0"/>
              <a:t>Venta de excedentes</a:t>
            </a:r>
            <a:endParaRPr lang="es-CO" dirty="0"/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5167532" y="2535236"/>
            <a:ext cx="3429000" cy="11398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45720" rIns="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sz="1700" dirty="0" smtClean="0"/>
              <a:t>Negociación en los mercados de energía sin tarifas especiales</a:t>
            </a:r>
            <a:endParaRPr lang="es-CO" sz="1700" dirty="0"/>
          </a:p>
        </p:txBody>
      </p:sp>
      <p:sp>
        <p:nvSpPr>
          <p:cNvPr id="17" name="Flecha derecha 16"/>
          <p:cNvSpPr/>
          <p:nvPr/>
        </p:nvSpPr>
        <p:spPr bwMode="auto">
          <a:xfrm>
            <a:off x="4405532" y="2649537"/>
            <a:ext cx="4572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Marcador de contenido 2"/>
          <p:cNvSpPr txBox="1">
            <a:spLocks/>
          </p:cNvSpPr>
          <p:nvPr/>
        </p:nvSpPr>
        <p:spPr>
          <a:xfrm>
            <a:off x="671732" y="4381499"/>
            <a:ext cx="3429000" cy="6127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45720" rIns="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dirty="0" smtClean="0"/>
              <a:t>Emisiones atmosféricas</a:t>
            </a:r>
            <a:endParaRPr lang="es-CO" dirty="0"/>
          </a:p>
        </p:txBody>
      </p:sp>
      <p:sp>
        <p:nvSpPr>
          <p:cNvPr id="19" name="Marcador de contenido 2"/>
          <p:cNvSpPr txBox="1">
            <a:spLocks/>
          </p:cNvSpPr>
          <p:nvPr/>
        </p:nvSpPr>
        <p:spPr>
          <a:xfrm>
            <a:off x="5167532" y="4381498"/>
            <a:ext cx="3429000" cy="19399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45720" rIns="0" bIns="45720" rtlCol="0" anchor="ctr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sz="1700" dirty="0" smtClean="0"/>
              <a:t>Depende del tipo de combustible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sz="1700" dirty="0" smtClean="0"/>
              <a:t>No es común obtener beneficios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sz="1700" dirty="0" smtClean="0"/>
              <a:t>Antecedentes en Uruguay y Brasil</a:t>
            </a:r>
          </a:p>
        </p:txBody>
      </p:sp>
      <p:sp>
        <p:nvSpPr>
          <p:cNvPr id="20" name="Flecha derecha 19"/>
          <p:cNvSpPr/>
          <p:nvPr/>
        </p:nvSpPr>
        <p:spPr bwMode="auto">
          <a:xfrm>
            <a:off x="4405532" y="4495799"/>
            <a:ext cx="4572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90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524000" y="211138"/>
            <a:ext cx="6705600" cy="661987"/>
          </a:xfrm>
        </p:spPr>
        <p:txBody>
          <a:bodyPr/>
          <a:lstStyle/>
          <a:p>
            <a:r>
              <a:rPr lang="es-CO" dirty="0"/>
              <a:t>Marco institucional, regulatorio y </a:t>
            </a:r>
            <a:r>
              <a:rPr lang="es-CO" dirty="0" smtClean="0"/>
              <a:t>comercial</a:t>
            </a:r>
            <a:endParaRPr lang="es-CO" dirty="0"/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685800" y="1295400"/>
            <a:ext cx="34290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45720" rIns="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dirty="0" smtClean="0"/>
              <a:t>Incentivos</a:t>
            </a:r>
            <a:endParaRPr lang="es-CO" dirty="0"/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5181600" y="1295400"/>
            <a:ext cx="3429000" cy="3429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45720" rIns="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sz="1600" dirty="0" smtClean="0"/>
              <a:t>Orientados a la inversión: </a:t>
            </a:r>
          </a:p>
          <a:p>
            <a:pPr lvl="4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CO" sz="1600" dirty="0" smtClean="0"/>
              <a:t>Brasil – Exención de tasas arancelarias</a:t>
            </a:r>
          </a:p>
          <a:p>
            <a:pPr lvl="4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CO" sz="1600" dirty="0" smtClean="0"/>
              <a:t>Colombia - IVA</a:t>
            </a:r>
          </a:p>
          <a:p>
            <a:pPr lvl="4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CO" sz="1600" dirty="0" smtClean="0"/>
              <a:t>Uruguay – Renta</a:t>
            </a:r>
          </a:p>
          <a:p>
            <a:pPr marL="544068" lvl="1" indent="-34290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sz="1600" dirty="0" smtClean="0"/>
              <a:t>Orientados a la generación:</a:t>
            </a:r>
          </a:p>
          <a:p>
            <a:pPr lvl="4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CO" sz="1600" dirty="0" smtClean="0"/>
              <a:t>Brasil – tarifa especial para excedentes; exención de inversión en I+D+I</a:t>
            </a:r>
          </a:p>
        </p:txBody>
      </p:sp>
      <p:sp>
        <p:nvSpPr>
          <p:cNvPr id="14" name="Flecha derecha 13"/>
          <p:cNvSpPr/>
          <p:nvPr/>
        </p:nvSpPr>
        <p:spPr bwMode="auto">
          <a:xfrm>
            <a:off x="4419600" y="1409700"/>
            <a:ext cx="4572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Marcador de contenido 2"/>
          <p:cNvSpPr txBox="1">
            <a:spLocks/>
          </p:cNvSpPr>
          <p:nvPr/>
        </p:nvSpPr>
        <p:spPr>
          <a:xfrm>
            <a:off x="685800" y="5181600"/>
            <a:ext cx="34290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45720" rIns="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dirty="0" smtClean="0"/>
              <a:t>Financiación</a:t>
            </a:r>
            <a:endParaRPr lang="es-CO" dirty="0"/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5181600" y="5181599"/>
            <a:ext cx="3429000" cy="7969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45720" rIns="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sz="1700" dirty="0" smtClean="0"/>
              <a:t>Opciones amplias para todos los países</a:t>
            </a:r>
            <a:endParaRPr lang="es-CO" sz="1700" dirty="0"/>
          </a:p>
        </p:txBody>
      </p:sp>
      <p:sp>
        <p:nvSpPr>
          <p:cNvPr id="17" name="Flecha derecha 16"/>
          <p:cNvSpPr/>
          <p:nvPr/>
        </p:nvSpPr>
        <p:spPr bwMode="auto">
          <a:xfrm>
            <a:off x="4419600" y="5295900"/>
            <a:ext cx="4572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65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819877" y="2052934"/>
            <a:ext cx="4919336" cy="34979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150"/>
              </a:spcBef>
            </a:pPr>
            <a:r>
              <a:rPr lang="es-CO" sz="1650" b="1" i="1" dirty="0">
                <a:solidFill>
                  <a:schemeClr val="accent1">
                    <a:lumMod val="75000"/>
                  </a:schemeClr>
                </a:solidFill>
              </a:rPr>
              <a:t>Consumo de energía eléctrica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3121" r="14631" b="10969"/>
          <a:stretch/>
        </p:blipFill>
        <p:spPr>
          <a:xfrm>
            <a:off x="4838460" y="2859431"/>
            <a:ext cx="3961263" cy="1461789"/>
          </a:xfrm>
          <a:prstGeom prst="rect">
            <a:avLst/>
          </a:prstGeom>
        </p:spPr>
      </p:pic>
      <p:pic>
        <p:nvPicPr>
          <p:cNvPr id="9" name="Imagen 8" descr="Macintosh HD:Users:Alejo:Desktop:Untitled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" t="2977" r="3365" b="4761"/>
          <a:stretch/>
        </p:blipFill>
        <p:spPr bwMode="auto">
          <a:xfrm>
            <a:off x="667043" y="2545776"/>
            <a:ext cx="3946229" cy="1946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1255805" y="4635783"/>
            <a:ext cx="276870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ES_tradnl" sz="1800" b="1" dirty="0">
                <a:solidFill>
                  <a:srgbClr val="595959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Curva de Carga Eléctrica</a:t>
            </a:r>
            <a:endParaRPr lang="es-CO" sz="825" b="1" dirty="0">
              <a:solidFill>
                <a:srgbClr val="4F81BD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873717" y="4635783"/>
            <a:ext cx="406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800" b="1" dirty="0">
                <a:solidFill>
                  <a:srgbClr val="595959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Características de Consumo Eléctrico</a:t>
            </a:r>
            <a:endParaRPr lang="es-CO" sz="1800" b="1" dirty="0"/>
          </a:p>
        </p:txBody>
      </p:sp>
      <p:sp>
        <p:nvSpPr>
          <p:cNvPr id="11" name="Título 1"/>
          <p:cNvSpPr txBox="1">
            <a:spLocks/>
          </p:cNvSpPr>
          <p:nvPr/>
        </p:nvSpPr>
        <p:spPr bwMode="auto">
          <a:xfrm>
            <a:off x="1524000" y="211138"/>
            <a:ext cx="6705600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s-CO" kern="0" dirty="0" smtClean="0"/>
              <a:t>Aplicación de ejemplo de un proyecto típico</a:t>
            </a:r>
            <a:endParaRPr lang="es-CO" kern="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85800" y="1232197"/>
            <a:ext cx="8077200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Planta de proceso considerada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389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 bwMode="auto">
          <a:xfrm>
            <a:off x="1524000" y="211138"/>
            <a:ext cx="6705600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s-CO" kern="0" dirty="0" smtClean="0"/>
              <a:t>Aplicación de ejemplo de un proyecto típico</a:t>
            </a:r>
            <a:endParaRPr lang="es-CO" kern="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85800" y="1232197"/>
            <a:ext cx="8077200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Planta de proceso considerada</a:t>
            </a:r>
            <a:endParaRPr lang="es-CO" dirty="0"/>
          </a:p>
        </p:txBody>
      </p:sp>
      <p:sp>
        <p:nvSpPr>
          <p:cNvPr id="13" name="Marcador de contenido 2"/>
          <p:cNvSpPr>
            <a:spLocks noGrp="1"/>
          </p:cNvSpPr>
          <p:nvPr>
            <p:ph idx="1"/>
          </p:nvPr>
        </p:nvSpPr>
        <p:spPr>
          <a:xfrm>
            <a:off x="838200" y="2052934"/>
            <a:ext cx="4919336" cy="34979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150"/>
              </a:spcBef>
            </a:pPr>
            <a:r>
              <a:rPr lang="es-CO" sz="1650" b="1" i="1" dirty="0">
                <a:solidFill>
                  <a:schemeClr val="accent1">
                    <a:lumMod val="75000"/>
                  </a:schemeClr>
                </a:solidFill>
              </a:rPr>
              <a:t>Consumo de energía térmica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355" y="2402728"/>
            <a:ext cx="6885697" cy="3401351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1981200" y="5551660"/>
            <a:ext cx="514756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ES_tradnl" sz="1800" b="1" dirty="0">
                <a:solidFill>
                  <a:srgbClr val="595959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Parámetros de Operación del Sistema de Vapor</a:t>
            </a:r>
            <a:endParaRPr lang="es-CO" sz="825" b="1" dirty="0">
              <a:solidFill>
                <a:srgbClr val="4F81BD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62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 bwMode="auto">
          <a:xfrm>
            <a:off x="1524000" y="211138"/>
            <a:ext cx="6705600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s-CO" kern="0" dirty="0" smtClean="0"/>
              <a:t>Aplicación de ejemplo de un proyecto típico</a:t>
            </a:r>
            <a:endParaRPr lang="es-CO" kern="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85800" y="1232197"/>
            <a:ext cx="8077200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/>
              <a:t>Determinación de la potencia y equipos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41856" b="14452"/>
          <a:stretch/>
        </p:blipFill>
        <p:spPr>
          <a:xfrm>
            <a:off x="2438400" y="1828800"/>
            <a:ext cx="4262882" cy="1676400"/>
          </a:xfrm>
          <a:prstGeom prst="rect">
            <a:avLst/>
          </a:prstGeom>
        </p:spPr>
      </p:pic>
      <p:pic>
        <p:nvPicPr>
          <p:cNvPr id="10" name="Imagen 9" descr="Macintosh HD:Users:Alejo:Desktop:Untitled3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r="3852"/>
          <a:stretch/>
        </p:blipFill>
        <p:spPr bwMode="auto">
          <a:xfrm>
            <a:off x="2325340" y="3505200"/>
            <a:ext cx="4426939" cy="24686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2547760" y="6019598"/>
            <a:ext cx="418576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ES_tradnl" sz="1800" b="1" dirty="0">
                <a:solidFill>
                  <a:srgbClr val="595959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Curva de Carga Eléctrica Descendente</a:t>
            </a:r>
            <a:endParaRPr lang="es-CO" sz="825" b="1" dirty="0">
              <a:solidFill>
                <a:srgbClr val="4F81BD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2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 bwMode="auto">
          <a:xfrm>
            <a:off x="1524000" y="211138"/>
            <a:ext cx="6705600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s-CO" kern="0" dirty="0" smtClean="0"/>
              <a:t>Aplicación de ejemplo de un proyecto típico</a:t>
            </a:r>
            <a:endParaRPr lang="es-CO" kern="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85800" y="1232197"/>
            <a:ext cx="8077200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/>
              <a:t>Determinación de la potencia y equipos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828800"/>
            <a:ext cx="7391400" cy="444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3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 bwMode="auto">
          <a:xfrm>
            <a:off x="1524000" y="211138"/>
            <a:ext cx="6705600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s-CO" kern="0" dirty="0" smtClean="0"/>
              <a:t>Aplicación de ejemplo de un proyecto típico</a:t>
            </a:r>
            <a:endParaRPr lang="es-CO" kern="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85800" y="1232197"/>
            <a:ext cx="8077200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Características de operación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r="4573" b="6805"/>
          <a:stretch/>
        </p:blipFill>
        <p:spPr>
          <a:xfrm>
            <a:off x="1614331" y="1828800"/>
            <a:ext cx="604219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2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1" y="2611792"/>
            <a:ext cx="4379119" cy="2464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69" y="2665369"/>
            <a:ext cx="4114800" cy="23574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/>
          <p:cNvSpPr/>
          <p:nvPr/>
        </p:nvSpPr>
        <p:spPr>
          <a:xfrm>
            <a:off x="810157" y="5179115"/>
            <a:ext cx="2920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800" b="1" dirty="0">
                <a:solidFill>
                  <a:srgbClr val="59595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Configuración planta con ICE</a:t>
            </a:r>
            <a:endParaRPr lang="es-CO" sz="1800" b="1" dirty="0"/>
          </a:p>
        </p:txBody>
      </p:sp>
      <p:sp>
        <p:nvSpPr>
          <p:cNvPr id="9" name="Rectángulo 8"/>
          <p:cNvSpPr/>
          <p:nvPr/>
        </p:nvSpPr>
        <p:spPr>
          <a:xfrm>
            <a:off x="5463652" y="5185235"/>
            <a:ext cx="2920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800" b="1" dirty="0">
                <a:solidFill>
                  <a:srgbClr val="59595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Configuración planta con turbinas</a:t>
            </a:r>
            <a:endParaRPr lang="es-CO" sz="1800" b="1" dirty="0"/>
          </a:p>
        </p:txBody>
      </p:sp>
      <p:cxnSp>
        <p:nvCxnSpPr>
          <p:cNvPr id="5" name="Conector recto 4"/>
          <p:cNvCxnSpPr/>
          <p:nvPr/>
        </p:nvCxnSpPr>
        <p:spPr>
          <a:xfrm flipH="1">
            <a:off x="4460050" y="2211028"/>
            <a:ext cx="9024" cy="3146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/>
          <p:cNvSpPr txBox="1">
            <a:spLocks/>
          </p:cNvSpPr>
          <p:nvPr/>
        </p:nvSpPr>
        <p:spPr bwMode="auto">
          <a:xfrm>
            <a:off x="1524000" y="211138"/>
            <a:ext cx="6705600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s-CO" kern="0" dirty="0" smtClean="0"/>
              <a:t>Aplicación de ejemplo de un proyecto típico</a:t>
            </a:r>
            <a:endParaRPr lang="es-CO" kern="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85800" y="1232197"/>
            <a:ext cx="8077200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Configuración de la planta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0967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 bwMode="auto">
          <a:xfrm>
            <a:off x="1524000" y="211138"/>
            <a:ext cx="6705600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s-CO" kern="0" dirty="0" smtClean="0"/>
              <a:t>Aplicación de ejemplo de un proyecto típico</a:t>
            </a:r>
            <a:endParaRPr lang="es-CO" kern="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85800" y="1232197"/>
            <a:ext cx="8077200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Configuración de la planta</a:t>
            </a:r>
            <a:endParaRPr lang="es-CO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r="570" b="6481"/>
          <a:stretch/>
        </p:blipFill>
        <p:spPr>
          <a:xfrm>
            <a:off x="838200" y="1905000"/>
            <a:ext cx="7579384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80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Agenda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90600" y="1752600"/>
            <a:ext cx="7391400" cy="3810000"/>
          </a:xfrm>
        </p:spPr>
        <p:txBody>
          <a:bodyPr/>
          <a:lstStyle/>
          <a:p>
            <a:pPr marL="0" indent="0">
              <a:buNone/>
            </a:pPr>
            <a:r>
              <a:rPr lang="es-CO" dirty="0" smtClean="0"/>
              <a:t>1. Contexto </a:t>
            </a:r>
            <a:r>
              <a:rPr lang="es-CO" dirty="0"/>
              <a:t>de la cogeneración a nivel </a:t>
            </a:r>
            <a:r>
              <a:rPr lang="es-CO" dirty="0" smtClean="0"/>
              <a:t>mundial</a:t>
            </a:r>
          </a:p>
          <a:p>
            <a:pPr marL="457200" indent="-457200">
              <a:buAutoNum type="arabicPeriod"/>
            </a:pPr>
            <a:endParaRPr lang="es-CO" dirty="0"/>
          </a:p>
          <a:p>
            <a:pPr marL="0" indent="0">
              <a:buNone/>
            </a:pPr>
            <a:r>
              <a:rPr lang="es-CO" dirty="0" smtClean="0"/>
              <a:t>2. Marco </a:t>
            </a:r>
            <a:r>
              <a:rPr lang="es-CO" dirty="0"/>
              <a:t>institucional, regulatorio y </a:t>
            </a:r>
            <a:r>
              <a:rPr lang="es-CO" dirty="0" smtClean="0"/>
              <a:t>comercial. </a:t>
            </a:r>
            <a:endParaRPr lang="es-CO" dirty="0"/>
          </a:p>
          <a:p>
            <a:pPr marL="457200" indent="-457200">
              <a:buAutoNum type="arabicPeriod"/>
            </a:pP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3. Aplicación de ejemplo </a:t>
            </a:r>
            <a:r>
              <a:rPr lang="es-CO" dirty="0"/>
              <a:t>de un proyecto </a:t>
            </a:r>
            <a:r>
              <a:rPr lang="es-CO" dirty="0" smtClean="0"/>
              <a:t>típico.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4. Comentarios.</a:t>
            </a:r>
            <a:endParaRPr lang="es-CO" dirty="0"/>
          </a:p>
          <a:p>
            <a:pPr marL="0" indent="0">
              <a:buNone/>
            </a:pPr>
            <a:endParaRPr lang="es-CO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14C725-CA5F-4FAE-9735-44525999C8CB}" type="slidenum">
              <a:rPr lang="es-AR" smtClean="0"/>
              <a:pPr>
                <a:defRPr/>
              </a:pPr>
              <a:t>2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3335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 bwMode="auto">
          <a:xfrm>
            <a:off x="1524000" y="211138"/>
            <a:ext cx="6705600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s-CO" kern="0" dirty="0" smtClean="0"/>
              <a:t>Aplicación de ejemplo de un proyecto típico</a:t>
            </a:r>
            <a:endParaRPr lang="es-CO" kern="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85800" y="1232197"/>
            <a:ext cx="8077200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Consumos energéticos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28800"/>
            <a:ext cx="747973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5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 bwMode="auto">
          <a:xfrm>
            <a:off x="1524000" y="211138"/>
            <a:ext cx="6705600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s-CO" kern="0" dirty="0" smtClean="0"/>
              <a:t>Aplicación de ejemplo de un proyecto típico</a:t>
            </a:r>
            <a:endParaRPr lang="es-CO" kern="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85800" y="1232197"/>
            <a:ext cx="8077200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Consumos energéticos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28800"/>
            <a:ext cx="7352961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9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273716"/>
              </p:ext>
            </p:extLst>
          </p:nvPr>
        </p:nvGraphicFramePr>
        <p:xfrm>
          <a:off x="685800" y="1693862"/>
          <a:ext cx="8229602" cy="528129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11790">
                  <a:extLst>
                    <a:ext uri="{9D8B030D-6E8A-4147-A177-3AD203B41FA5}">
                      <a16:colId xmlns:a16="http://schemas.microsoft.com/office/drawing/2014/main" xmlns="" val="4024531300"/>
                    </a:ext>
                  </a:extLst>
                </a:gridCol>
                <a:gridCol w="1085607">
                  <a:extLst>
                    <a:ext uri="{9D8B030D-6E8A-4147-A177-3AD203B41FA5}">
                      <a16:colId xmlns:a16="http://schemas.microsoft.com/office/drawing/2014/main" xmlns="" val="3920929678"/>
                    </a:ext>
                  </a:extLst>
                </a:gridCol>
                <a:gridCol w="1086441">
                  <a:extLst>
                    <a:ext uri="{9D8B030D-6E8A-4147-A177-3AD203B41FA5}">
                      <a16:colId xmlns:a16="http://schemas.microsoft.com/office/drawing/2014/main" xmlns="" val="3901190664"/>
                    </a:ext>
                  </a:extLst>
                </a:gridCol>
                <a:gridCol w="1086441">
                  <a:extLst>
                    <a:ext uri="{9D8B030D-6E8A-4147-A177-3AD203B41FA5}">
                      <a16:colId xmlns:a16="http://schemas.microsoft.com/office/drawing/2014/main" xmlns="" val="4000558052"/>
                    </a:ext>
                  </a:extLst>
                </a:gridCol>
                <a:gridCol w="1086441">
                  <a:extLst>
                    <a:ext uri="{9D8B030D-6E8A-4147-A177-3AD203B41FA5}">
                      <a16:colId xmlns:a16="http://schemas.microsoft.com/office/drawing/2014/main" xmlns="" val="55139332"/>
                    </a:ext>
                  </a:extLst>
                </a:gridCol>
                <a:gridCol w="1086441">
                  <a:extLst>
                    <a:ext uri="{9D8B030D-6E8A-4147-A177-3AD203B41FA5}">
                      <a16:colId xmlns:a16="http://schemas.microsoft.com/office/drawing/2014/main" xmlns="" val="3346132156"/>
                    </a:ext>
                  </a:extLst>
                </a:gridCol>
                <a:gridCol w="1086441">
                  <a:extLst>
                    <a:ext uri="{9D8B030D-6E8A-4147-A177-3AD203B41FA5}">
                      <a16:colId xmlns:a16="http://schemas.microsoft.com/office/drawing/2014/main" xmlns="" val="3265160476"/>
                    </a:ext>
                  </a:extLst>
                </a:gridCol>
              </a:tblGrid>
              <a:tr h="1832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Variable</a:t>
                      </a:r>
                      <a:endParaRPr lang="es-CO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Brasil</a:t>
                      </a:r>
                      <a:endParaRPr lang="es-CO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Colombia</a:t>
                      </a:r>
                      <a:endParaRPr lang="es-CO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Guatemala</a:t>
                      </a:r>
                      <a:endParaRPr lang="es-CO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México</a:t>
                      </a:r>
                      <a:endParaRPr lang="es-CO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Nicaragua</a:t>
                      </a:r>
                      <a:endParaRPr lang="es-CO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Uruguay</a:t>
                      </a:r>
                      <a:endParaRPr lang="es-CO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4127643"/>
                  </a:ext>
                </a:extLst>
              </a:tr>
              <a:tr h="3665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i="1" dirty="0">
                          <a:solidFill>
                            <a:sysClr val="windowText" lastClr="000000"/>
                          </a:solidFill>
                          <a:effectLst/>
                        </a:rPr>
                        <a:t>Costo Electricidad (USD/MWh)</a:t>
                      </a:r>
                      <a:endParaRPr lang="es-CO" sz="1200" b="0" i="1" dirty="0">
                        <a:solidFill>
                          <a:sysClr val="windowText" lastClr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92,7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122,9</a:t>
                      </a:r>
                      <a:endParaRPr lang="es-CO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98,2</a:t>
                      </a:r>
                      <a:endParaRPr lang="es-CO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90,1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156,4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128,2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extLst>
                  <a:ext uri="{0D108BD9-81ED-4DB2-BD59-A6C34878D82A}">
                    <a16:rowId xmlns:a16="http://schemas.microsoft.com/office/drawing/2014/main" xmlns="" val="1469347032"/>
                  </a:ext>
                </a:extLst>
              </a:tr>
              <a:tr h="3665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i="1">
                          <a:solidFill>
                            <a:sysClr val="windowText" lastClr="000000"/>
                          </a:solidFill>
                          <a:effectLst/>
                        </a:rPr>
                        <a:t>Precio Excedentes (USD/MWh)</a:t>
                      </a:r>
                      <a:endParaRPr lang="es-CO" sz="1200" b="0" i="1">
                        <a:solidFill>
                          <a:sysClr val="windowText" lastClr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63</a:t>
                      </a:r>
                      <a:endParaRPr lang="es-CO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57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58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56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98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61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extLst>
                  <a:ext uri="{0D108BD9-81ED-4DB2-BD59-A6C34878D82A}">
                    <a16:rowId xmlns:a16="http://schemas.microsoft.com/office/drawing/2014/main" xmlns="" val="1713543262"/>
                  </a:ext>
                </a:extLst>
              </a:tr>
              <a:tr h="3665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i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Costo</a:t>
                      </a:r>
                      <a:r>
                        <a:rPr lang="es-ES" sz="1200" b="0" i="1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s-ES" sz="1200" b="0" i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Combustible </a:t>
                      </a:r>
                      <a:r>
                        <a:rPr lang="es-ES" sz="1200" b="0" i="1" dirty="0">
                          <a:solidFill>
                            <a:sysClr val="windowText" lastClr="000000"/>
                          </a:solidFill>
                          <a:effectLst/>
                        </a:rPr>
                        <a:t>(USD/</a:t>
                      </a:r>
                      <a:r>
                        <a:rPr lang="es-ES" sz="1200" b="0" i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MMBtu</a:t>
                      </a:r>
                      <a:r>
                        <a:rPr lang="es-ES" sz="1200" b="0" i="1" dirty="0"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endParaRPr lang="es-CO" sz="1200" b="0" i="1" dirty="0">
                        <a:solidFill>
                          <a:sysClr val="windowText" lastClr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7,97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9,6</a:t>
                      </a:r>
                      <a:endParaRPr lang="es-CO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11,5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5,5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11,6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15,4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extLst>
                  <a:ext uri="{0D108BD9-81ED-4DB2-BD59-A6C34878D82A}">
                    <a16:rowId xmlns:a16="http://schemas.microsoft.com/office/drawing/2014/main" xmlns="" val="894844515"/>
                  </a:ext>
                </a:extLst>
              </a:tr>
              <a:tr h="1844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i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Inflación (% </a:t>
                      </a:r>
                      <a:r>
                        <a:rPr lang="es-ES" sz="1200" b="0" i="1" dirty="0">
                          <a:solidFill>
                            <a:sysClr val="windowText" lastClr="000000"/>
                          </a:solidFill>
                          <a:effectLst/>
                        </a:rPr>
                        <a:t>anual)</a:t>
                      </a:r>
                      <a:endParaRPr lang="es-CO" sz="1200" b="0" i="1" dirty="0">
                        <a:solidFill>
                          <a:sysClr val="windowText" lastClr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6,33%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3,87%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4,36%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3,77%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5,03%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7,99%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extLst>
                  <a:ext uri="{0D108BD9-81ED-4DB2-BD59-A6C34878D82A}">
                    <a16:rowId xmlns:a16="http://schemas.microsoft.com/office/drawing/2014/main" xmlns="" val="128597980"/>
                  </a:ext>
                </a:extLst>
              </a:tr>
              <a:tr h="1844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i="1" dirty="0">
                          <a:solidFill>
                            <a:sysClr val="windowText" lastClr="000000"/>
                          </a:solidFill>
                          <a:effectLst/>
                        </a:rPr>
                        <a:t>Impuestos </a:t>
                      </a:r>
                      <a:r>
                        <a:rPr lang="es-ES" sz="1200" b="0" i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Renta (%)</a:t>
                      </a:r>
                      <a:endParaRPr lang="es-CO" sz="1200" b="0" i="1" dirty="0">
                        <a:solidFill>
                          <a:sysClr val="windowText" lastClr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25%</a:t>
                      </a:r>
                      <a:endParaRPr lang="es-CO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33%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25%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30%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30%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25%</a:t>
                      </a:r>
                      <a:endParaRPr lang="es-CO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extLst>
                  <a:ext uri="{0D108BD9-81ED-4DB2-BD59-A6C34878D82A}">
                    <a16:rowId xmlns:a16="http://schemas.microsoft.com/office/drawing/2014/main" xmlns="" val="839392031"/>
                  </a:ext>
                </a:extLst>
              </a:tr>
              <a:tr h="1844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i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IVA (%)</a:t>
                      </a:r>
                      <a:endParaRPr lang="es-CO" sz="1200" b="0" i="1" dirty="0">
                        <a:solidFill>
                          <a:sysClr val="windowText" lastClr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19%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19%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12%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16%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15%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22%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extLst>
                  <a:ext uri="{0D108BD9-81ED-4DB2-BD59-A6C34878D82A}">
                    <a16:rowId xmlns:a16="http://schemas.microsoft.com/office/drawing/2014/main" xmlns="" val="3161785014"/>
                  </a:ext>
                </a:extLst>
              </a:tr>
              <a:tr h="1844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i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Arancel (%)</a:t>
                      </a:r>
                      <a:endParaRPr lang="es-CO" sz="1200" b="0" i="1" dirty="0">
                        <a:solidFill>
                          <a:sysClr val="windowText" lastClr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25,7%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0,0%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0,0%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5,0%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0,0%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14,0%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extLst>
                  <a:ext uri="{0D108BD9-81ED-4DB2-BD59-A6C34878D82A}">
                    <a16:rowId xmlns:a16="http://schemas.microsoft.com/office/drawing/2014/main" xmlns="" val="3676696773"/>
                  </a:ext>
                </a:extLst>
              </a:tr>
              <a:tr h="5497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i="1" dirty="0">
                          <a:solidFill>
                            <a:sysClr val="windowText" lastClr="000000"/>
                          </a:solidFill>
                          <a:effectLst/>
                        </a:rPr>
                        <a:t>Incentivos Generales</a:t>
                      </a:r>
                      <a:endParaRPr lang="es-CO" sz="1200" b="0" i="1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0" i="1" dirty="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s-CO" sz="1200" b="0" i="1" dirty="0">
                        <a:solidFill>
                          <a:sysClr val="windowText" lastClr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Exención de impuestos PIS y CONFIS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Exclusión de IVA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No aplica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No aplica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No aplica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Exención de renta (IRAE)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extLst>
                  <a:ext uri="{0D108BD9-81ED-4DB2-BD59-A6C34878D82A}">
                    <a16:rowId xmlns:a16="http://schemas.microsoft.com/office/drawing/2014/main" xmlns="" val="3148122411"/>
                  </a:ext>
                </a:extLst>
              </a:tr>
              <a:tr h="12853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i="1">
                          <a:solidFill>
                            <a:sysClr val="windowText" lastClr="000000"/>
                          </a:solidFill>
                          <a:effectLst/>
                        </a:rPr>
                        <a:t>Incentivos a la Venta de Excedentes</a:t>
                      </a:r>
                      <a:endParaRPr lang="es-CO" sz="1200" b="0" i="1">
                        <a:solidFill>
                          <a:sysClr val="windowText" lastClr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Exención </a:t>
                      </a:r>
                      <a:r>
                        <a:rPr lang="es-ES" sz="1200" dirty="0">
                          <a:effectLst/>
                        </a:rPr>
                        <a:t>del 1% </a:t>
                      </a:r>
                      <a:r>
                        <a:rPr lang="es-ES" sz="1200" dirty="0" smtClean="0">
                          <a:effectLst/>
                        </a:rPr>
                        <a:t>-</a:t>
                      </a:r>
                      <a:r>
                        <a:rPr lang="es-ES" sz="1200" baseline="0" dirty="0" smtClean="0">
                          <a:effectLst/>
                        </a:rPr>
                        <a:t> </a:t>
                      </a:r>
                      <a:r>
                        <a:rPr lang="es-ES" sz="1200" dirty="0" smtClean="0">
                          <a:effectLst/>
                        </a:rPr>
                        <a:t>ingreso </a:t>
                      </a:r>
                      <a:r>
                        <a:rPr lang="es-ES" sz="1200" dirty="0">
                          <a:effectLst/>
                        </a:rPr>
                        <a:t>de la venta de </a:t>
                      </a:r>
                      <a:r>
                        <a:rPr lang="es-ES" sz="1200" dirty="0" smtClean="0">
                          <a:effectLst/>
                        </a:rPr>
                        <a:t>energía;</a:t>
                      </a:r>
                      <a:r>
                        <a:rPr lang="es-ES" sz="1200" baseline="0" dirty="0" smtClean="0">
                          <a:effectLst/>
                        </a:rPr>
                        <a:t> </a:t>
                      </a:r>
                      <a:r>
                        <a:rPr lang="es-ES" sz="1200" dirty="0" smtClean="0">
                          <a:effectLst/>
                        </a:rPr>
                        <a:t> </a:t>
                      </a:r>
                      <a:r>
                        <a:rPr lang="es-ES" sz="1200" dirty="0">
                          <a:effectLst/>
                        </a:rPr>
                        <a:t>Descuento en </a:t>
                      </a:r>
                      <a:r>
                        <a:rPr lang="es-ES" sz="1200" dirty="0" smtClean="0">
                          <a:effectLst/>
                        </a:rPr>
                        <a:t>tarifa</a:t>
                      </a:r>
                      <a:r>
                        <a:rPr lang="es-ES" sz="1200" baseline="0" dirty="0" smtClean="0">
                          <a:effectLst/>
                        </a:rPr>
                        <a:t> T - D</a:t>
                      </a:r>
                      <a:endParaRPr lang="es-CO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No aplica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No aplica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No aplica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No aplica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No aplica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extLst>
                  <a:ext uri="{0D108BD9-81ED-4DB2-BD59-A6C34878D82A}">
                    <a16:rowId xmlns:a16="http://schemas.microsoft.com/office/drawing/2014/main" xmlns="" val="2531569855"/>
                  </a:ext>
                </a:extLst>
              </a:tr>
              <a:tr h="3665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i="1">
                          <a:solidFill>
                            <a:sysClr val="windowText" lastClr="000000"/>
                          </a:solidFill>
                          <a:effectLst/>
                        </a:rPr>
                        <a:t>Factor Emisión EE (kgCO</a:t>
                      </a:r>
                      <a:r>
                        <a:rPr lang="es-ES" sz="1200" b="0" i="1" baseline="-2500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r>
                        <a:rPr lang="es-ES" sz="1200" b="0" i="1">
                          <a:solidFill>
                            <a:sysClr val="windowText" lastClr="000000"/>
                          </a:solidFill>
                          <a:effectLst/>
                        </a:rPr>
                        <a:t>/kWh)</a:t>
                      </a:r>
                      <a:endParaRPr lang="es-CO" sz="1200" b="0" i="1">
                        <a:solidFill>
                          <a:sysClr val="windowText" lastClr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0,0817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0,374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0,650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0,499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0,750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0,3</a:t>
                      </a:r>
                      <a:r>
                        <a:rPr lang="es-ES_tradnl" sz="1200">
                          <a:effectLst/>
                        </a:rPr>
                        <a:t>00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extLst>
                  <a:ext uri="{0D108BD9-81ED-4DB2-BD59-A6C34878D82A}">
                    <a16:rowId xmlns:a16="http://schemas.microsoft.com/office/drawing/2014/main" xmlns="" val="1057002545"/>
                  </a:ext>
                </a:extLst>
              </a:tr>
              <a:tr h="3665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i="1" dirty="0">
                          <a:solidFill>
                            <a:sysClr val="windowText" lastClr="000000"/>
                          </a:solidFill>
                          <a:effectLst/>
                        </a:rPr>
                        <a:t>Factor Emisión ET (kgCO</a:t>
                      </a:r>
                      <a:r>
                        <a:rPr lang="es-ES" sz="1200" b="0" i="1" baseline="-25000" dirty="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r>
                        <a:rPr lang="es-ES" sz="1200" b="0" i="1" dirty="0">
                          <a:solidFill>
                            <a:sysClr val="windowText" lastClr="000000"/>
                          </a:solidFill>
                          <a:effectLst/>
                        </a:rPr>
                        <a:t>/</a:t>
                      </a:r>
                      <a:r>
                        <a:rPr lang="es-ES" sz="1200" b="0" i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MMBtu</a:t>
                      </a:r>
                      <a:r>
                        <a:rPr lang="es-ES" sz="1200" b="0" i="1" dirty="0"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endParaRPr lang="es-CO" sz="1200" b="0" i="1" dirty="0">
                        <a:solidFill>
                          <a:sysClr val="windowText" lastClr="000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59,19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59,19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81,66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59,19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81,66</a:t>
                      </a:r>
                      <a:endParaRPr lang="es-CO" sz="12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59,19</a:t>
                      </a:r>
                      <a:endParaRPr lang="es-CO" sz="12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" marR="20137" marT="0" marB="0" anchor="ctr"/>
                </a:tc>
                <a:extLst>
                  <a:ext uri="{0D108BD9-81ED-4DB2-BD59-A6C34878D82A}">
                    <a16:rowId xmlns:a16="http://schemas.microsoft.com/office/drawing/2014/main" xmlns="" val="16986466"/>
                  </a:ext>
                </a:extLst>
              </a:tr>
            </a:tbl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 bwMode="auto">
          <a:xfrm>
            <a:off x="1524000" y="211138"/>
            <a:ext cx="6705600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s-CO" kern="0" dirty="0" smtClean="0"/>
              <a:t>Aplicación de ejemplo de un proyecto típico</a:t>
            </a:r>
            <a:endParaRPr lang="es-CO" kern="0" dirty="0"/>
          </a:p>
        </p:txBody>
      </p:sp>
      <p:sp>
        <p:nvSpPr>
          <p:cNvPr id="8" name="CuadroTexto 7"/>
          <p:cNvSpPr txBox="1"/>
          <p:nvPr/>
        </p:nvSpPr>
        <p:spPr>
          <a:xfrm>
            <a:off x="685800" y="1232197"/>
            <a:ext cx="8077200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Supuestos y parámetros para la simulación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9715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1524000" y="211138"/>
            <a:ext cx="6705600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s-CO" kern="0" dirty="0" smtClean="0"/>
              <a:t>Aplicación de ejemplo de un proyecto típico</a:t>
            </a:r>
            <a:endParaRPr lang="es-CO" kern="0" dirty="0"/>
          </a:p>
        </p:txBody>
      </p:sp>
      <p:sp>
        <p:nvSpPr>
          <p:cNvPr id="8" name="CuadroTexto 7"/>
          <p:cNvSpPr txBox="1"/>
          <p:nvPr/>
        </p:nvSpPr>
        <p:spPr>
          <a:xfrm>
            <a:off x="685800" y="1232197"/>
            <a:ext cx="8077200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Supuestos y parámetros para la simulación</a:t>
            </a:r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r="5062" b="10116"/>
          <a:stretch/>
        </p:blipFill>
        <p:spPr>
          <a:xfrm>
            <a:off x="1752600" y="2049938"/>
            <a:ext cx="6188285" cy="204497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r="5244" b="20438"/>
          <a:stretch/>
        </p:blipFill>
        <p:spPr>
          <a:xfrm>
            <a:off x="1782562" y="5018603"/>
            <a:ext cx="6128360" cy="93386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352800" y="3997671"/>
            <a:ext cx="3323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800" dirty="0">
                <a:solidFill>
                  <a:srgbClr val="595959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CAPEX Estimado del Proyecto</a:t>
            </a:r>
            <a:endParaRPr lang="es-CO" sz="1800" dirty="0"/>
          </a:p>
        </p:txBody>
      </p:sp>
      <p:sp>
        <p:nvSpPr>
          <p:cNvPr id="11" name="Rectángulo 10"/>
          <p:cNvSpPr/>
          <p:nvPr/>
        </p:nvSpPr>
        <p:spPr>
          <a:xfrm>
            <a:off x="3433751" y="5964882"/>
            <a:ext cx="3161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800" dirty="0">
                <a:solidFill>
                  <a:srgbClr val="595959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OPEX Estimado del Proyecto</a:t>
            </a:r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100480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1524000" y="211138"/>
            <a:ext cx="6705600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s-CO" kern="0" dirty="0" smtClean="0"/>
              <a:t>Aplicación de ejemplo de un proyecto típico</a:t>
            </a:r>
            <a:endParaRPr lang="es-CO" kern="0" dirty="0"/>
          </a:p>
        </p:txBody>
      </p:sp>
      <p:sp>
        <p:nvSpPr>
          <p:cNvPr id="8" name="CuadroTexto 7"/>
          <p:cNvSpPr txBox="1"/>
          <p:nvPr/>
        </p:nvSpPr>
        <p:spPr>
          <a:xfrm>
            <a:off x="685800" y="1232197"/>
            <a:ext cx="8077200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Resultados escenario autoconsumo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21" y="1828800"/>
            <a:ext cx="7358357" cy="442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9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1524000" y="211138"/>
            <a:ext cx="6705600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s-CO" kern="0" dirty="0" smtClean="0"/>
              <a:t>Aplicación de ejemplo de un proyecto típico</a:t>
            </a:r>
            <a:endParaRPr lang="es-CO" kern="0" dirty="0"/>
          </a:p>
        </p:txBody>
      </p:sp>
      <p:sp>
        <p:nvSpPr>
          <p:cNvPr id="8" name="CuadroTexto 7"/>
          <p:cNvSpPr txBox="1"/>
          <p:nvPr/>
        </p:nvSpPr>
        <p:spPr>
          <a:xfrm>
            <a:off x="685800" y="1232197"/>
            <a:ext cx="8077200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Resultados escenario autoconsumo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828800"/>
            <a:ext cx="7570702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1524000" y="211138"/>
            <a:ext cx="6705600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s-CO" kern="0" dirty="0" smtClean="0"/>
              <a:t>Aplicación de ejemplo de un proyecto típico</a:t>
            </a:r>
            <a:endParaRPr lang="es-CO" kern="0" dirty="0"/>
          </a:p>
        </p:txBody>
      </p:sp>
      <p:sp>
        <p:nvSpPr>
          <p:cNvPr id="8" name="CuadroTexto 7"/>
          <p:cNvSpPr txBox="1"/>
          <p:nvPr/>
        </p:nvSpPr>
        <p:spPr>
          <a:xfrm>
            <a:off x="685800" y="1232197"/>
            <a:ext cx="8077200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Resultados escenario autoconsumo</a:t>
            </a:r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r="1152" b="7008"/>
          <a:stretch/>
        </p:blipFill>
        <p:spPr>
          <a:xfrm>
            <a:off x="1676400" y="1905000"/>
            <a:ext cx="6400800" cy="386257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956559" y="5923432"/>
            <a:ext cx="38404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800" dirty="0">
                <a:solidFill>
                  <a:srgbClr val="595959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Financiera del Proyecto</a:t>
            </a:r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30190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1524000" y="211138"/>
            <a:ext cx="6705600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s-CO" kern="0" dirty="0" smtClean="0"/>
              <a:t>Aplicación de ejemplo de un proyecto típico</a:t>
            </a:r>
            <a:endParaRPr lang="es-CO" kern="0" dirty="0"/>
          </a:p>
        </p:txBody>
      </p:sp>
      <p:sp>
        <p:nvSpPr>
          <p:cNvPr id="8" name="CuadroTexto 7"/>
          <p:cNvSpPr txBox="1"/>
          <p:nvPr/>
        </p:nvSpPr>
        <p:spPr>
          <a:xfrm>
            <a:off x="685800" y="1232197"/>
            <a:ext cx="8077200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Resultados escenario con excedentes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34" y="1828800"/>
            <a:ext cx="7352961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7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1524000" y="211138"/>
            <a:ext cx="6705600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s-CO" kern="0" dirty="0" smtClean="0"/>
              <a:t>Aplicación de ejemplo de un proyecto típico</a:t>
            </a:r>
            <a:endParaRPr lang="es-CO" kern="0" dirty="0"/>
          </a:p>
        </p:txBody>
      </p:sp>
      <p:sp>
        <p:nvSpPr>
          <p:cNvPr id="8" name="CuadroTexto 7"/>
          <p:cNvSpPr txBox="1"/>
          <p:nvPr/>
        </p:nvSpPr>
        <p:spPr>
          <a:xfrm>
            <a:off x="685800" y="1232197"/>
            <a:ext cx="8077200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Resultados escenario con excedentes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487" y="1828800"/>
            <a:ext cx="7352626" cy="442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1524000" y="211138"/>
            <a:ext cx="6705600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s-CO" kern="0" dirty="0" smtClean="0"/>
              <a:t>Aplicación de ejemplo de un proyecto típico</a:t>
            </a:r>
            <a:endParaRPr lang="es-CO" kern="0" dirty="0"/>
          </a:p>
        </p:txBody>
      </p:sp>
      <p:sp>
        <p:nvSpPr>
          <p:cNvPr id="8" name="CuadroTexto 7"/>
          <p:cNvSpPr txBox="1"/>
          <p:nvPr/>
        </p:nvSpPr>
        <p:spPr>
          <a:xfrm>
            <a:off x="685800" y="1232197"/>
            <a:ext cx="8077200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Resultados escenario autoconsumo</a:t>
            </a:r>
            <a:endParaRPr lang="es-CO" dirty="0"/>
          </a:p>
        </p:txBody>
      </p:sp>
      <p:sp>
        <p:nvSpPr>
          <p:cNvPr id="7" name="Rectángulo 6"/>
          <p:cNvSpPr/>
          <p:nvPr/>
        </p:nvSpPr>
        <p:spPr>
          <a:xfrm>
            <a:off x="2956559" y="5923432"/>
            <a:ext cx="38404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800" dirty="0">
                <a:solidFill>
                  <a:srgbClr val="595959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Financiera del Proyecto</a:t>
            </a:r>
            <a:endParaRPr lang="es-CO" sz="18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7264" r="8146" b="7105"/>
          <a:stretch/>
        </p:blipFill>
        <p:spPr>
          <a:xfrm>
            <a:off x="685800" y="1905000"/>
            <a:ext cx="8133237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5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Contexto de la cogeneración a nivel mundial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14C725-CA5F-4FAE-9735-44525999C8CB}" type="slidenum">
              <a:rPr lang="es-AR" smtClean="0"/>
              <a:pPr>
                <a:defRPr/>
              </a:pPr>
              <a:t>3</a:t>
            </a:fld>
            <a:endParaRPr lang="es-AR" dirty="0"/>
          </a:p>
        </p:txBody>
      </p:sp>
      <p:sp>
        <p:nvSpPr>
          <p:cNvPr id="6" name="CuadroTexto 5"/>
          <p:cNvSpPr txBox="1"/>
          <p:nvPr/>
        </p:nvSpPr>
        <p:spPr>
          <a:xfrm>
            <a:off x="685800" y="1232197"/>
            <a:ext cx="8077200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Generalidades</a:t>
            </a:r>
            <a:endParaRPr lang="es-CO" dirty="0"/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57" y="2286000"/>
            <a:ext cx="7253068" cy="3172540"/>
          </a:xfrm>
          <a:prstGeom prst="rect">
            <a:avLst/>
          </a:prstGeom>
          <a:noFill/>
        </p:spPr>
      </p:pic>
      <p:sp>
        <p:nvSpPr>
          <p:cNvPr id="8" name="Rectángulo 7"/>
          <p:cNvSpPr/>
          <p:nvPr/>
        </p:nvSpPr>
        <p:spPr>
          <a:xfrm>
            <a:off x="3733800" y="5458540"/>
            <a:ext cx="1473480" cy="293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s-ES" sz="1200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 EPA, 2013.</a:t>
            </a:r>
            <a:endParaRPr lang="es-CO" sz="1200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5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14C725-CA5F-4FAE-9735-44525999C8CB}" type="slidenum">
              <a:rPr lang="es-AR" smtClean="0"/>
              <a:pPr>
                <a:defRPr/>
              </a:pPr>
              <a:t>30</a:t>
            </a:fld>
            <a:endParaRPr lang="es-AR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1667022" y="466874"/>
            <a:ext cx="6705600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s-CO" kern="0" dirty="0" smtClean="0"/>
              <a:t>Conclusiones y comentarios</a:t>
            </a:r>
            <a:endParaRPr lang="es-CO" kern="0" dirty="0"/>
          </a:p>
        </p:txBody>
      </p:sp>
      <p:sp>
        <p:nvSpPr>
          <p:cNvPr id="6" name="CuadroTexto 5"/>
          <p:cNvSpPr txBox="1"/>
          <p:nvPr/>
        </p:nvSpPr>
        <p:spPr>
          <a:xfrm>
            <a:off x="685800" y="1232197"/>
            <a:ext cx="8077199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Escenario actual</a:t>
            </a:r>
            <a:endParaRPr lang="es-CO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704556" y="1900534"/>
            <a:ext cx="8058443" cy="41954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45720" rIns="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sz="1700" dirty="0" smtClean="0"/>
              <a:t>La cogeneración no cuenta con regulación específica 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sz="1700" dirty="0" smtClean="0"/>
              <a:t>Está asociada a procesos productivos – sector industrial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sz="1700" dirty="0" smtClean="0"/>
              <a:t>Disponibilidad de combustible determina tipo de tecnología y viabilidad financiera. 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sz="1700" dirty="0" smtClean="0"/>
              <a:t>Proyecto no viable en Guatemala y Uruguay – países que usan biomasa </a:t>
            </a:r>
            <a:r>
              <a:rPr lang="es-CO" sz="1700" dirty="0" smtClean="0"/>
              <a:t>principalmente</a:t>
            </a:r>
            <a:r>
              <a:rPr lang="es-CO" sz="1700" dirty="0" smtClean="0"/>
              <a:t>.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sz="1700" dirty="0" smtClean="0"/>
              <a:t>Relación de precios electricidad – combustible determina viabilidad. 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sz="1700" dirty="0" smtClean="0"/>
              <a:t>Tarifa de excedentes sólo diferenciada en Brasil. </a:t>
            </a:r>
          </a:p>
        </p:txBody>
      </p:sp>
    </p:spTree>
    <p:extLst>
      <p:ext uri="{BB962C8B-B14F-4D97-AF65-F5344CB8AC3E}">
        <p14:creationId xmlns:p14="http://schemas.microsoft.com/office/powerpoint/2010/main" val="331989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14C725-CA5F-4FAE-9735-44525999C8CB}" type="slidenum">
              <a:rPr lang="es-AR" smtClean="0"/>
              <a:pPr>
                <a:defRPr/>
              </a:pPr>
              <a:t>31</a:t>
            </a:fld>
            <a:endParaRPr lang="es-AR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1667022" y="466874"/>
            <a:ext cx="6705600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s-CO" kern="0" dirty="0" smtClean="0"/>
              <a:t>Conclusiones y comentarios</a:t>
            </a:r>
            <a:endParaRPr lang="es-CO" kern="0" dirty="0"/>
          </a:p>
        </p:txBody>
      </p:sp>
      <p:sp>
        <p:nvSpPr>
          <p:cNvPr id="8" name="CuadroTexto 7"/>
          <p:cNvSpPr txBox="1"/>
          <p:nvPr/>
        </p:nvSpPr>
        <p:spPr>
          <a:xfrm>
            <a:off x="761999" y="1232197"/>
            <a:ext cx="8001001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Escenario ideal y oportunidades</a:t>
            </a:r>
            <a:endParaRPr lang="es-CO" dirty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761999" y="1900534"/>
            <a:ext cx="8001001" cy="41954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45720" rIns="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sz="1600" dirty="0" smtClean="0"/>
              <a:t>La cogeneración está regulada con condiciones que consideran sus particularidades.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sz="1600" dirty="0" smtClean="0"/>
              <a:t>Incentivos específicos para aumentar la rentabilidad e incorporar asociación con procesos fluctuantes.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sz="1600" dirty="0" smtClean="0"/>
              <a:t>Favorecer la venta de excedentes con tarifas diferenciadas cambia rentabilidad. 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sz="1600" dirty="0" smtClean="0"/>
              <a:t>Colombia, México y Nicaragua mejoran rentabilidad (TIR) en un 30-40% con incentivos máximos en autoconsumo. Brasil un 70% más.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sz="1600" dirty="0" smtClean="0"/>
              <a:t>En escenario con excedentes TIR mejora 95% - México y Nicaragua; 300% - Brasil; 1000% Colombia. 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sz="1600" dirty="0" smtClean="0"/>
              <a:t>Reducción de tasas de interés para deuda mejora TIR en un 6% - 8%.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sz="1600" dirty="0" smtClean="0"/>
              <a:t>Reducción de emisiones en Nicaragua, México y Guatemala. </a:t>
            </a:r>
          </a:p>
        </p:txBody>
      </p:sp>
    </p:spTree>
    <p:extLst>
      <p:ext uri="{BB962C8B-B14F-4D97-AF65-F5344CB8AC3E}">
        <p14:creationId xmlns:p14="http://schemas.microsoft.com/office/powerpoint/2010/main" val="344198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C:\Users\Paula\Documents\LOGOS\gef-global-environment-facility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2" r="38461" b="30212"/>
          <a:stretch>
            <a:fillRect/>
          </a:stretch>
        </p:blipFill>
        <p:spPr bwMode="auto">
          <a:xfrm>
            <a:off x="8153400" y="174625"/>
            <a:ext cx="685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2 Marcador de contenido"/>
          <p:cNvSpPr>
            <a:spLocks noGrp="1"/>
          </p:cNvSpPr>
          <p:nvPr>
            <p:ph idx="1"/>
          </p:nvPr>
        </p:nvSpPr>
        <p:spPr>
          <a:xfrm>
            <a:off x="1076325" y="1295400"/>
            <a:ext cx="7391400" cy="4495800"/>
          </a:xfrm>
        </p:spPr>
        <p:txBody>
          <a:bodyPr/>
          <a:lstStyle/>
          <a:p>
            <a:pPr marL="2171700" lvl="5" indent="0" algn="just">
              <a:buNone/>
            </a:pPr>
            <a:r>
              <a:rPr lang="es-AR" altLang="es-A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¡Muchas gracias!</a:t>
            </a:r>
          </a:p>
          <a:p>
            <a:pPr marL="0" indent="0" algn="ctr">
              <a:buFontTx/>
              <a:buNone/>
            </a:pPr>
            <a:endParaRPr lang="es-AR" altLang="es-AR" sz="2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algn="ctr">
              <a:buFontTx/>
              <a:buNone/>
            </a:pPr>
            <a:endParaRPr lang="es-AR" altLang="es-AR" sz="2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algn="ctr">
              <a:buFontTx/>
              <a:buNone/>
            </a:pPr>
            <a:endParaRPr lang="es-AR" altLang="es-AR" sz="2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algn="ctr">
              <a:buFontTx/>
              <a:buNone/>
            </a:pPr>
            <a:endParaRPr lang="es-AR" altLang="es-AR" sz="2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algn="ctr">
              <a:buFontTx/>
              <a:buNone/>
            </a:pPr>
            <a:endParaRPr lang="es-AR" altLang="es-AR" sz="2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algn="ctr">
              <a:buFontTx/>
              <a:buNone/>
            </a:pPr>
            <a:r>
              <a:rPr lang="es-AR" altLang="es-AR" sz="3200" b="1" dirty="0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4"/>
              </a:rPr>
              <a:t>www.fundacionbariloche.org.ar</a:t>
            </a:r>
            <a:endParaRPr lang="es-AR" altLang="es-AR" sz="3200" b="1" dirty="0">
              <a:solidFill>
                <a:srgbClr val="00006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algn="ctr">
              <a:buFontTx/>
              <a:buNone/>
            </a:pPr>
            <a:r>
              <a:rPr lang="es-AR" altLang="es-AR" sz="2000" b="1" dirty="0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wsuarez@fundacionbariloche.org.ar</a:t>
            </a:r>
            <a:endParaRPr lang="es-AR" altLang="es-AR" sz="2000" b="1" dirty="0" smtClean="0">
              <a:solidFill>
                <a:srgbClr val="00006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algn="ctr">
              <a:buFontTx/>
              <a:buNone/>
            </a:pPr>
            <a:endParaRPr lang="es-AR" altLang="es-AR" sz="2000" b="1" dirty="0">
              <a:solidFill>
                <a:srgbClr val="00006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algn="ctr">
              <a:buFontTx/>
              <a:buNone/>
            </a:pPr>
            <a:endParaRPr lang="es-AR" altLang="es-AR" sz="2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algn="ctr">
              <a:buFontTx/>
              <a:buNone/>
            </a:pPr>
            <a:endParaRPr lang="es-AR" altLang="es-AR" sz="2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4DD9611D-AB98-468F-9F73-C937831387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14C725-CA5F-4FAE-9735-44525999C8CB}" type="slidenum">
              <a:rPr lang="es-AR" smtClean="0"/>
              <a:pPr>
                <a:defRPr/>
              </a:pPr>
              <a:t>32</a:t>
            </a:fld>
            <a:endParaRPr lang="es-AR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FADBC09-A6C4-47CB-97AD-9EE825AF05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5104" y="2057400"/>
            <a:ext cx="5313842" cy="1845861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876800"/>
            <a:ext cx="1981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Contexto de la cogeneración a nivel mundial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14C725-CA5F-4FAE-9735-44525999C8CB}" type="slidenum">
              <a:rPr lang="es-AR" smtClean="0"/>
              <a:pPr>
                <a:defRPr/>
              </a:pPr>
              <a:t>4</a:t>
            </a:fld>
            <a:endParaRPr lang="es-AR" dirty="0"/>
          </a:p>
        </p:txBody>
      </p:sp>
      <p:sp>
        <p:nvSpPr>
          <p:cNvPr id="6" name="CuadroTexto 5"/>
          <p:cNvSpPr txBox="1"/>
          <p:nvPr/>
        </p:nvSpPr>
        <p:spPr>
          <a:xfrm>
            <a:off x="685800" y="1232197"/>
            <a:ext cx="8077200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Tecnologías</a:t>
            </a:r>
            <a:endParaRPr lang="es-CO" dirty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648286" y="2077546"/>
            <a:ext cx="2726788" cy="34529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45720" rIns="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Motores reciprocantes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CO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Turbinas a gas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CO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Ciclos de vapor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402074" y="2054868"/>
            <a:ext cx="35974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400" b="1" i="0" u="none" strike="noStrike" cap="none" normalizeH="0" baseline="0" dirty="0" smtClean="0" bmk="_Toc509224116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Planta con ciclo combinado turbinas a gas</a:t>
            </a:r>
            <a:endParaRPr kumimoji="0" lang="es-CO" altLang="es-CO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n 2222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3"/>
          <a:stretch>
            <a:fillRect/>
          </a:stretch>
        </p:blipFill>
        <p:spPr bwMode="auto">
          <a:xfrm>
            <a:off x="3375074" y="2418131"/>
            <a:ext cx="581977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885399" y="5328405"/>
            <a:ext cx="308718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 adaptado de Kawasaki, </a:t>
            </a:r>
            <a:r>
              <a:rPr kumimoji="0" lang="es-CO" altLang="es-CO" sz="12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n.d</a:t>
            </a:r>
            <a:r>
              <a:rPr kumimoji="0" lang="es-CO" altLang="es-CO" sz="1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s-CO" altLang="es-CO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48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Contexto de la cogeneración a nivel mundial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14C725-CA5F-4FAE-9735-44525999C8CB}" type="slidenum">
              <a:rPr lang="es-AR" smtClean="0"/>
              <a:pPr>
                <a:defRPr/>
              </a:pPr>
              <a:t>5</a:t>
            </a:fld>
            <a:endParaRPr lang="es-AR" dirty="0"/>
          </a:p>
        </p:txBody>
      </p:sp>
      <p:sp>
        <p:nvSpPr>
          <p:cNvPr id="6" name="CuadroTexto 5"/>
          <p:cNvSpPr txBox="1"/>
          <p:nvPr/>
        </p:nvSpPr>
        <p:spPr>
          <a:xfrm>
            <a:off x="685800" y="1232197"/>
            <a:ext cx="8077200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Combustibles</a:t>
            </a:r>
            <a:endParaRPr lang="es-CO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895425" y="1760546"/>
            <a:ext cx="44358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400" b="1" i="0" u="none" strike="noStrike" cap="none" normalizeH="0" baseline="0" dirty="0" smtClean="0" bmk="_Toc509224092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Sistemas de Cogeneración por Tipo de Combustible</a:t>
            </a:r>
            <a:endParaRPr kumimoji="0" lang="es-CO" altLang="es-CO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14" name="Imagen 1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5006"/>
            <a:ext cx="7874559" cy="409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503108" y="6194230"/>
            <a:ext cx="27473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 adaptado de U.S. DOE, 2016.</a:t>
            </a:r>
            <a:r>
              <a:rPr kumimoji="0" lang="es-CO" altLang="es-CO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CO" alt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12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Contexto de la cogeneración a nivel mundial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14C725-CA5F-4FAE-9735-44525999C8CB}" type="slidenum">
              <a:rPr lang="es-AR" smtClean="0"/>
              <a:pPr>
                <a:defRPr/>
              </a:pPr>
              <a:t>6</a:t>
            </a:fld>
            <a:endParaRPr lang="es-AR" dirty="0"/>
          </a:p>
        </p:txBody>
      </p:sp>
      <p:sp>
        <p:nvSpPr>
          <p:cNvPr id="6" name="CuadroTexto 5"/>
          <p:cNvSpPr txBox="1"/>
          <p:nvPr/>
        </p:nvSpPr>
        <p:spPr>
          <a:xfrm>
            <a:off x="685800" y="1232197"/>
            <a:ext cx="8077200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Panorama de mercado</a:t>
            </a:r>
            <a:endParaRPr lang="es-CO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5800" y="1703763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400" b="1" i="0" u="none" strike="noStrike" cap="none" normalizeH="0" baseline="0" dirty="0" smtClean="0" bmk="_Toc50922412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Participación de la cogeneración en la capacidad instalada para generación de energía eléctrica - 2014</a:t>
            </a:r>
            <a:endParaRPr kumimoji="0" lang="es-CO" altLang="es-CO" sz="12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9" name="Imagen 2222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159269"/>
            <a:ext cx="7239000" cy="412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163388" y="6200001"/>
            <a:ext cx="31220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 </a:t>
            </a:r>
            <a:r>
              <a:rPr kumimoji="0" lang="es-CO" altLang="es-CO" sz="12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kumimoji="0" lang="es-CO" altLang="es-CO" sz="1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CO" altLang="es-CO" sz="12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r>
              <a:rPr kumimoji="0" lang="es-CO" altLang="es-CO" sz="1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Council, 2013</a:t>
            </a:r>
            <a:r>
              <a:rPr kumimoji="0" lang="es-CO" altLang="es-CO" sz="11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endParaRPr kumimoji="0" lang="es-CO" altLang="es-CO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40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Contexto de la cogeneración a nivel mundial</a:t>
            </a:r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685800" y="1232197"/>
            <a:ext cx="8077200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Panorama de mercado</a:t>
            </a:r>
            <a:endParaRPr lang="es-CO" dirty="0"/>
          </a:p>
        </p:txBody>
      </p:sp>
      <p:pic>
        <p:nvPicPr>
          <p:cNvPr id="11" name="Imagen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" t="10277" r="6477" b="5354"/>
          <a:stretch/>
        </p:blipFill>
        <p:spPr bwMode="auto">
          <a:xfrm>
            <a:off x="1295400" y="2128575"/>
            <a:ext cx="6858000" cy="40324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3884380" y="6097595"/>
            <a:ext cx="1984839" cy="293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 </a:t>
            </a:r>
            <a:r>
              <a:rPr lang="en-US" sz="1200" b="1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GlobalData</a:t>
            </a:r>
            <a:r>
              <a:rPr lang="en-US" sz="1200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2017.</a:t>
            </a:r>
            <a:endParaRPr lang="es-CO" sz="1200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85800" y="1757330"/>
            <a:ext cx="8077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CO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Capacidad </a:t>
            </a:r>
            <a:r>
              <a:rPr lang="es-CO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instalada acumulada en la región de las Américas por países</a:t>
            </a:r>
            <a:endParaRPr lang="es-CO" sz="10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13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Contexto de la cogeneración a nivel mundial</a:t>
            </a:r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685800" y="1232197"/>
            <a:ext cx="8077200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Principales incentivos</a:t>
            </a:r>
            <a:endParaRPr lang="es-CO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990600" y="2743200"/>
            <a:ext cx="3403209" cy="3276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45720" rIns="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sz="1700" dirty="0"/>
              <a:t>Alemania</a:t>
            </a:r>
          </a:p>
          <a:p>
            <a:pPr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sz="1700" dirty="0"/>
              <a:t>China</a:t>
            </a:r>
          </a:p>
          <a:p>
            <a:pPr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sz="1700" dirty="0"/>
              <a:t>India</a:t>
            </a:r>
          </a:p>
          <a:p>
            <a:pPr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sz="1700" dirty="0"/>
              <a:t>Japón</a:t>
            </a:r>
          </a:p>
          <a:p>
            <a:pPr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sz="1700" dirty="0"/>
              <a:t>Sudáfrica</a:t>
            </a:r>
          </a:p>
          <a:p>
            <a:pPr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sz="1700" dirty="0"/>
              <a:t>Estados </a:t>
            </a:r>
            <a:r>
              <a:rPr lang="es-CO" sz="1700" dirty="0" smtClean="0"/>
              <a:t>Unidos</a:t>
            </a:r>
            <a:endParaRPr lang="es-CO" sz="1700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5105400" y="2743200"/>
            <a:ext cx="3403209" cy="3276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45720" rIns="0" bIns="45720" numCol="2" rtlCol="0" anchor="ctr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dirty="0"/>
              <a:t>Alemania</a:t>
            </a:r>
          </a:p>
          <a:p>
            <a:pPr>
              <a:lnSpc>
                <a:spcPct val="13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dirty="0"/>
              <a:t>Brasil</a:t>
            </a:r>
          </a:p>
          <a:p>
            <a:pPr>
              <a:lnSpc>
                <a:spcPct val="13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dirty="0"/>
              <a:t>Canadá</a:t>
            </a:r>
          </a:p>
          <a:p>
            <a:pPr>
              <a:lnSpc>
                <a:spcPct val="13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dirty="0"/>
              <a:t>Corea del Sur</a:t>
            </a:r>
          </a:p>
          <a:p>
            <a:pPr>
              <a:lnSpc>
                <a:spcPct val="13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dirty="0"/>
              <a:t>Francia</a:t>
            </a:r>
          </a:p>
          <a:p>
            <a:pPr>
              <a:lnSpc>
                <a:spcPct val="13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dirty="0"/>
              <a:t>India</a:t>
            </a:r>
          </a:p>
          <a:p>
            <a:pPr>
              <a:lnSpc>
                <a:spcPct val="13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dirty="0"/>
              <a:t>Italia</a:t>
            </a:r>
          </a:p>
          <a:p>
            <a:pPr>
              <a:lnSpc>
                <a:spcPct val="13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dirty="0"/>
              <a:t>Japón</a:t>
            </a:r>
          </a:p>
          <a:p>
            <a:pPr>
              <a:lnSpc>
                <a:spcPct val="13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dirty="0"/>
              <a:t>México</a:t>
            </a:r>
          </a:p>
          <a:p>
            <a:pPr>
              <a:lnSpc>
                <a:spcPct val="13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dirty="0"/>
              <a:t>Países Bajos</a:t>
            </a:r>
          </a:p>
          <a:p>
            <a:pPr>
              <a:lnSpc>
                <a:spcPct val="13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dirty="0"/>
              <a:t>Polonia</a:t>
            </a:r>
          </a:p>
          <a:p>
            <a:pPr>
              <a:lnSpc>
                <a:spcPct val="13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dirty="0"/>
              <a:t>Reino Unido</a:t>
            </a:r>
          </a:p>
          <a:p>
            <a:pPr>
              <a:lnSpc>
                <a:spcPct val="13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dirty="0"/>
              <a:t>Taiwán</a:t>
            </a:r>
          </a:p>
          <a:p>
            <a:pPr>
              <a:lnSpc>
                <a:spcPct val="13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dirty="0"/>
              <a:t>Estados Unidos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CO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90600" y="2219234"/>
            <a:ext cx="3403209" cy="36933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1800" dirty="0" smtClean="0"/>
              <a:t>Metas nacionales</a:t>
            </a:r>
            <a:endParaRPr lang="es-CO" sz="18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5105399" y="2219234"/>
            <a:ext cx="3403209" cy="36933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1800" dirty="0" smtClean="0"/>
              <a:t>Incentivos políticos – reg.</a:t>
            </a:r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25628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685800" y="2052934"/>
            <a:ext cx="8077200" cy="38906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45720" rIns="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dirty="0"/>
              <a:t>Poca disponibilidad de información </a:t>
            </a:r>
            <a:r>
              <a:rPr lang="es-CO" dirty="0" smtClean="0"/>
              <a:t>de </a:t>
            </a:r>
            <a:r>
              <a:rPr lang="es-CO" dirty="0"/>
              <a:t>capacidad instalada </a:t>
            </a:r>
            <a:r>
              <a:rPr lang="es-CO" dirty="0" smtClean="0"/>
              <a:t>en </a:t>
            </a:r>
            <a:r>
              <a:rPr lang="es-CO" dirty="0"/>
              <a:t>países de LAC e inexistente en su distribución de uso por sectores. 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dirty="0"/>
              <a:t>Participación de LAC en la capacidad instalada a nivel global de cogeneración es muy bajo (3%). El mayor es la Comunidad de Estados Independientes con 45%. 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dirty="0"/>
              <a:t>Mayor usuario de cogeneración </a:t>
            </a:r>
            <a:r>
              <a:rPr lang="es-CO" dirty="0" smtClean="0"/>
              <a:t>es </a:t>
            </a:r>
            <a:r>
              <a:rPr lang="es-CO" dirty="0"/>
              <a:t>el sector industrial. 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CO" dirty="0"/>
              <a:t>Estados Unidos y Canadá tienen el 81,9% de la capacidad instalada para cogeneración en el </a:t>
            </a:r>
            <a:r>
              <a:rPr lang="es-CO" dirty="0" smtClean="0"/>
              <a:t>continente.</a:t>
            </a:r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685800" y="1232197"/>
            <a:ext cx="8077200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Hallazgos preliminares</a:t>
            </a:r>
            <a:endParaRPr lang="es-CO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524000" y="211138"/>
            <a:ext cx="6705600" cy="661987"/>
          </a:xfrm>
        </p:spPr>
        <p:txBody>
          <a:bodyPr/>
          <a:lstStyle/>
          <a:p>
            <a:r>
              <a:rPr lang="es-CO" dirty="0" smtClean="0"/>
              <a:t>Contexto de la cogeneración a nivel mundial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4085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ran">
  <a:themeElements>
    <a:clrScheme name="Fr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ra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A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A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Fr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17683</TotalTime>
  <Words>1100</Words>
  <Application>Microsoft Macintosh PowerPoint</Application>
  <PresentationFormat>On-screen Show (4:3)</PresentationFormat>
  <Paragraphs>261</Paragraphs>
  <Slides>32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Fran</vt:lpstr>
      <vt:lpstr>“Análisis comparativo del marco regulatorio y comercial para sistemas de cogeneración en América Latina y el Caribe”</vt:lpstr>
      <vt:lpstr>Agenda</vt:lpstr>
      <vt:lpstr>Contexto de la cogeneración a nivel mundial</vt:lpstr>
      <vt:lpstr>Contexto de la cogeneración a nivel mundial</vt:lpstr>
      <vt:lpstr>Contexto de la cogeneración a nivel mundial</vt:lpstr>
      <vt:lpstr>Contexto de la cogeneración a nivel mundial</vt:lpstr>
      <vt:lpstr>Contexto de la cogeneración a nivel mundial</vt:lpstr>
      <vt:lpstr>Contexto de la cogeneración a nivel mundial</vt:lpstr>
      <vt:lpstr>Contexto de la cogeneración a nivel mundial</vt:lpstr>
      <vt:lpstr>Marco institucional, regulatorio y comercial</vt:lpstr>
      <vt:lpstr>Marco institucional, regulatorio y comercial</vt:lpstr>
      <vt:lpstr>Marco institucional, regulatorio y comercial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Mariela Beljansky</dc:creator>
  <cp:lastModifiedBy>Alejandro Rivera</cp:lastModifiedBy>
  <cp:revision>658</cp:revision>
  <cp:lastPrinted>2018-04-03T21:56:46Z</cp:lastPrinted>
  <dcterms:created xsi:type="dcterms:W3CDTF">2008-10-20T16:21:10Z</dcterms:created>
  <dcterms:modified xsi:type="dcterms:W3CDTF">2018-08-29T16:40:19Z</dcterms:modified>
</cp:coreProperties>
</file>